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99" r:id="rId3"/>
    <p:sldId id="289" r:id="rId4"/>
    <p:sldId id="291" r:id="rId5"/>
    <p:sldId id="300" r:id="rId6"/>
    <p:sldId id="301" r:id="rId7"/>
    <p:sldId id="302" r:id="rId8"/>
    <p:sldId id="303" r:id="rId9"/>
    <p:sldId id="304" r:id="rId10"/>
    <p:sldId id="305" r:id="rId11"/>
    <p:sldId id="280" r:id="rId12"/>
    <p:sldId id="260" r:id="rId13"/>
    <p:sldId id="287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30" autoAdjust="0"/>
    <p:restoredTop sz="80802" autoAdjust="0"/>
  </p:normalViewPr>
  <p:slideViewPr>
    <p:cSldViewPr>
      <p:cViewPr>
        <p:scale>
          <a:sx n="80" d="100"/>
          <a:sy n="80" d="100"/>
        </p:scale>
        <p:origin x="-2574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CD1CE-B061-458F-9E8F-EA1D6A4526F0}" type="datetimeFigureOut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A562B-AE52-449F-B672-863CB68038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4874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32076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910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3337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32076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A562B-AE52-449F-B672-863CB680386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740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E45DE-A38A-47DE-BB6C-ED539CD3F7E5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3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D1712-DCF4-46F7-AE84-9780409072D3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1364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E5F4-D3FA-429B-8F66-9A5027FECB44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92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3624-67C8-45E8-985B-89C51159ADD5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2438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1EBD-F68A-4253-88CB-C76FB7FEA673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807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AD91-67E3-4845-8A46-63CFCDEDD143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259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52704-DEFA-4DE6-9D0B-BF9FFDA55BAB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85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6905E-9478-4EFF-A373-AE980E3BE5B9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0800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DB34-C76C-433D-A941-3A8055312C81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1986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0BAD-5A94-49D2-BAA3-DD82C9D1E701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74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0F8E-8527-472D-AE37-BB0ABD32D293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873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83EAD-87D0-4C35-8674-FD2D7F44242A}" type="datetime1">
              <a:rPr kumimoji="1" lang="ja-JP" altLang="en-US" smtClean="0"/>
              <a:t>2013/8/17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4F0AF-5259-4B2E-9DB5-3A0C8F8F1C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252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Belgian Waffle</a:t>
            </a:r>
            <a:br>
              <a:rPr lang="en-US" altLang="ja-JP" dirty="0" smtClean="0">
                <a:latin typeface="Arial" pitchFamily="34" charset="0"/>
                <a:cs typeface="Arial" pitchFamily="34" charset="0"/>
              </a:rPr>
            </a:br>
            <a:r>
              <a:rPr lang="en-US" altLang="ja-JP" sz="3200" dirty="0" smtClean="0">
                <a:latin typeface="Arial" pitchFamily="34" charset="0"/>
                <a:cs typeface="Arial" pitchFamily="34" charset="0"/>
              </a:rPr>
              <a:t>Knock &amp; Talk (</a:t>
            </a:r>
            <a:r>
              <a:rPr lang="en-US" altLang="ja-JP" sz="3200" dirty="0" err="1" smtClean="0">
                <a:latin typeface="Arial" pitchFamily="34" charset="0"/>
                <a:cs typeface="Arial" pitchFamily="34" charset="0"/>
              </a:rPr>
              <a:t>K&amp;T</a:t>
            </a:r>
            <a:r>
              <a:rPr lang="en-US" altLang="ja-JP" sz="3200" dirty="0" smtClean="0">
                <a:latin typeface="Arial" pitchFamily="34" charset="0"/>
                <a:cs typeface="Arial" pitchFamily="34" charset="0"/>
              </a:rPr>
              <a:t>) Debrief &amp; Next Steps</a:t>
            </a:r>
            <a:endParaRPr kumimoji="1" lang="ja-JP" alt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August 20, 2013</a:t>
            </a:r>
          </a:p>
          <a:p>
            <a:endParaRPr lang="en-US" altLang="ja-JP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ja-JP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NOA</a:t>
            </a:r>
            <a:r>
              <a:rPr lang="en-US" altLang="ja-JP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altLang="ja-JP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NCL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0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err="1" smtClean="0"/>
              <a:t>PDCA</a:t>
            </a:r>
            <a:r>
              <a:rPr lang="en-US" altLang="ja-JP" dirty="0" smtClean="0"/>
              <a:t> of </a:t>
            </a:r>
            <a:r>
              <a:rPr lang="en-US" altLang="ja-JP" dirty="0" err="1" smtClean="0"/>
              <a:t>K&amp;T</a:t>
            </a:r>
            <a:r>
              <a:rPr lang="en-US" altLang="ja-JP" dirty="0" smtClean="0"/>
              <a:t> Action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Sharing of intelligence gathered from target with </a:t>
            </a:r>
            <a:r>
              <a:rPr lang="en-US" altLang="ja-JP" dirty="0" err="1" smtClean="0"/>
              <a:t>NCL</a:t>
            </a:r>
            <a:r>
              <a:rPr lang="en-US" altLang="ja-JP" dirty="0" smtClean="0"/>
              <a:t> (</a:t>
            </a:r>
            <a:r>
              <a:rPr lang="en-US" altLang="ja-JP" dirty="0" err="1" smtClean="0"/>
              <a:t>IRD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Continued discussion with NERD and employment counsel on consulting agreement</a:t>
            </a:r>
          </a:p>
          <a:p>
            <a:r>
              <a:rPr lang="en-US" altLang="ja-JP" dirty="0" smtClean="0"/>
              <a:t>Continued discussion of appropriate "bounty" for hackers </a:t>
            </a:r>
          </a:p>
          <a:p>
            <a:r>
              <a:rPr lang="en-US" altLang="ja-JP" dirty="0" smtClean="0"/>
              <a:t>Confirmation that K&amp;T preparation methodology works  and must be adjusted specifically to each hacker target</a:t>
            </a:r>
          </a:p>
          <a:p>
            <a:r>
              <a:rPr lang="en-US" altLang="ja-JP" dirty="0" smtClean="0"/>
              <a:t>Successful K&amp;T action enhanced internal communications and Nintendo's ability to secure hardware, thwart game piracy &amp; circumvention device development</a:t>
            </a:r>
          </a:p>
          <a:p>
            <a:r>
              <a:rPr lang="en-US" altLang="ja-JP" dirty="0" smtClean="0"/>
              <a:t>Collaboration between NCL, NERD, NOA, NTD crucial to success of the action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12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PDCA</a:t>
            </a:r>
            <a:r>
              <a:rPr lang="en-US" altLang="ja-JP" dirty="0" smtClean="0"/>
              <a:t>: Review of Merits of K&amp;T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r>
              <a:rPr kumimoji="1" lang="en-US" altLang="ja-JP" sz="2800" b="1" u="sng" dirty="0" smtClean="0"/>
              <a:t>Diminish the risk of dispersing hacking info. </a:t>
            </a:r>
            <a:r>
              <a:rPr lang="en-US" altLang="ja-JP" sz="2800" b="1" dirty="0" smtClean="0">
                <a:sym typeface="Wingdings" pitchFamily="2" charset="2"/>
              </a:rPr>
              <a:t> DONE</a:t>
            </a:r>
            <a:endParaRPr kumimoji="1" lang="en-US" altLang="ja-JP" sz="2800" b="1" u="sng" dirty="0" smtClean="0"/>
          </a:p>
          <a:p>
            <a:r>
              <a:rPr kumimoji="1" lang="en-US" altLang="ja-JP" sz="2800" dirty="0" smtClean="0"/>
              <a:t>Obtain hacking/technical info. </a:t>
            </a:r>
            <a:r>
              <a:rPr kumimoji="1" lang="en-US" altLang="ja-JP" sz="2800" dirty="0" smtClean="0">
                <a:sym typeface="Wingdings" pitchFamily="2" charset="2"/>
              </a:rPr>
              <a:t> DONE</a:t>
            </a:r>
            <a:endParaRPr kumimoji="1" lang="en-US" altLang="ja-JP" sz="2800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 smtClean="0"/>
              <a:t>Technique of hacking/exploit  </a:t>
            </a:r>
            <a:r>
              <a:rPr lang="en-US" altLang="ja-JP" sz="2400" dirty="0" smtClean="0">
                <a:sym typeface="Wingdings" pitchFamily="2" charset="2"/>
              </a:rPr>
              <a:t> DONE</a:t>
            </a:r>
            <a:endParaRPr kumimoji="1" lang="en-US" altLang="ja-JP" sz="2400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 smtClean="0"/>
              <a:t>Vulnerability info. </a:t>
            </a:r>
            <a:r>
              <a:rPr lang="en-US" altLang="ja-JP" sz="2400" dirty="0" smtClean="0">
                <a:sym typeface="Wingdings" pitchFamily="2" charset="2"/>
              </a:rPr>
              <a:t> DONE</a:t>
            </a:r>
          </a:p>
          <a:p>
            <a:r>
              <a:rPr lang="en-US" altLang="ja-JP" sz="2800" dirty="0" smtClean="0"/>
              <a:t>Fix the vulnerability through </a:t>
            </a:r>
            <a:r>
              <a:rPr lang="en-US" altLang="ja-JP" sz="2800" dirty="0" err="1" smtClean="0"/>
              <a:t>NUP</a:t>
            </a:r>
            <a:r>
              <a:rPr lang="en-US" altLang="ja-JP" sz="2800" dirty="0" smtClean="0"/>
              <a:t> </a:t>
            </a:r>
            <a:r>
              <a:rPr lang="en-US" altLang="ja-JP" sz="2800" dirty="0" smtClean="0">
                <a:sym typeface="Wingdings" pitchFamily="2" charset="2"/>
              </a:rPr>
              <a:t> IN PROGRESS</a:t>
            </a:r>
            <a:endParaRPr lang="en-US" altLang="ja-JP" sz="2800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 smtClean="0"/>
              <a:t>Reflect the info. in designing future security system </a:t>
            </a:r>
            <a:r>
              <a:rPr lang="en-US" altLang="ja-JP" sz="2400" dirty="0" smtClean="0">
                <a:sym typeface="Wingdings" pitchFamily="2" charset="2"/>
              </a:rPr>
              <a:t> IN PROGRESS</a:t>
            </a:r>
            <a:endParaRPr lang="en-US" altLang="ja-JP" sz="2400" dirty="0" smtClean="0"/>
          </a:p>
          <a:p>
            <a:r>
              <a:rPr lang="en-US" altLang="ja-JP" sz="2800" dirty="0" smtClean="0"/>
              <a:t>Obtain other hacker info. (possible) </a:t>
            </a:r>
            <a:r>
              <a:rPr lang="en-US" altLang="ja-JP" sz="2800" dirty="0" smtClean="0">
                <a:sym typeface="Wingdings" pitchFamily="2" charset="2"/>
              </a:rPr>
              <a:t> IN PROGRESS</a:t>
            </a:r>
            <a:endParaRPr kumimoji="1" lang="en-US" altLang="ja-JP" sz="2800" dirty="0" smtClean="0"/>
          </a:p>
          <a:p>
            <a:pPr marL="273050" indent="-273050">
              <a:buNone/>
            </a:pP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5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PDCA</a:t>
            </a:r>
            <a:r>
              <a:rPr kumimoji="1" lang="en-US" altLang="ja-JP" dirty="0" smtClean="0"/>
              <a:t>: Review of Risk of K&amp;T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069160"/>
          </a:xfrm>
        </p:spPr>
        <p:txBody>
          <a:bodyPr>
            <a:normAutofit/>
          </a:bodyPr>
          <a:lstStyle/>
          <a:p>
            <a:r>
              <a:rPr kumimoji="1" lang="en-US" altLang="ja-JP" b="1" u="sng" dirty="0" smtClean="0"/>
              <a:t>Negative PR</a:t>
            </a:r>
            <a:r>
              <a:rPr kumimoji="1" lang="ja-JP" altLang="en-US" b="1" u="sng" dirty="0" smtClean="0"/>
              <a:t>　</a:t>
            </a:r>
            <a:r>
              <a:rPr kumimoji="1" lang="en-US" altLang="ja-JP" b="1" u="sng" dirty="0" smtClean="0">
                <a:sym typeface="Wingdings" pitchFamily="2" charset="2"/>
              </a:rPr>
              <a:t> AVERTED</a:t>
            </a:r>
            <a:endParaRPr kumimoji="1" lang="en-US" altLang="ja-JP" b="1" u="sng" dirty="0" smtClean="0"/>
          </a:p>
          <a:p>
            <a:pPr marL="857250" lvl="1" indent="-457200">
              <a:buFont typeface="Wingdings" pitchFamily="2" charset="2"/>
              <a:buChar char="Ø"/>
            </a:pPr>
            <a:r>
              <a:rPr kumimoji="1" lang="en-US" altLang="ja-JP" sz="2400" dirty="0" smtClean="0"/>
              <a:t>We may get backlash from hackers. </a:t>
            </a:r>
            <a:r>
              <a:rPr kumimoji="1" lang="en-US" altLang="ja-JP" sz="2400" dirty="0" smtClean="0">
                <a:sym typeface="Wingdings" pitchFamily="2" charset="2"/>
              </a:rPr>
              <a:t> AVERTED</a:t>
            </a:r>
            <a:endParaRPr lang="en-US" altLang="ja-JP" sz="2400" dirty="0"/>
          </a:p>
          <a:p>
            <a:pPr marL="400050" lvl="1" indent="0">
              <a:buNone/>
            </a:pPr>
            <a:r>
              <a:rPr lang="ja-JP" altLang="en-US" sz="2400" dirty="0" smtClean="0"/>
              <a:t>　　→　</a:t>
            </a:r>
            <a:r>
              <a:rPr lang="en-US" altLang="ja-JP" sz="2400" dirty="0" smtClean="0"/>
              <a:t>Cyber attack to Nintendo (leak of personal info.) </a:t>
            </a:r>
            <a:r>
              <a:rPr lang="en-US" altLang="ja-JP" sz="2400" dirty="0" smtClean="0">
                <a:sym typeface="Wingdings" pitchFamily="2" charset="2"/>
              </a:rPr>
              <a:t> AVERTED</a:t>
            </a:r>
            <a:endParaRPr lang="en-US" altLang="ja-JP" sz="2400" dirty="0">
              <a:sym typeface="Wingdings" pitchFamily="2" charset="2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dirty="0" smtClean="0"/>
              <a:t>May </a:t>
            </a:r>
            <a:r>
              <a:rPr lang="en-US" altLang="ja-JP" dirty="0"/>
              <a:t>accelerate hacking activity </a:t>
            </a:r>
            <a:r>
              <a:rPr lang="en-US" altLang="ja-JP" dirty="0">
                <a:sym typeface="Wingdings" pitchFamily="2" charset="2"/>
              </a:rPr>
              <a:t> AVERTED</a:t>
            </a:r>
            <a:endParaRPr lang="en-US" altLang="ja-JP" dirty="0"/>
          </a:p>
          <a:p>
            <a:r>
              <a:rPr lang="en-US" altLang="ja-JP" sz="2800" dirty="0" smtClean="0"/>
              <a:t>Hacking community may go underground </a:t>
            </a:r>
            <a:r>
              <a:rPr lang="en-US" altLang="ja-JP" sz="2800" dirty="0" smtClean="0">
                <a:sym typeface="Wingdings" pitchFamily="2" charset="2"/>
              </a:rPr>
              <a:t> AVERTED</a:t>
            </a:r>
            <a:endParaRPr lang="en-US" altLang="ja-JP" sz="2800" dirty="0">
              <a:sym typeface="Wingdings" pitchFamily="2" charset="2"/>
            </a:endParaRPr>
          </a:p>
          <a:p>
            <a:r>
              <a:rPr kumimoji="1" lang="en-US" altLang="ja-JP" sz="2800" dirty="0" smtClean="0"/>
              <a:t>Potential risk when we hire any hackers </a:t>
            </a:r>
            <a:r>
              <a:rPr kumimoji="1" lang="en-US" altLang="ja-JP" sz="2800" dirty="0" smtClean="0">
                <a:sym typeface="Wingdings" pitchFamily="2" charset="2"/>
              </a:rPr>
              <a:t> MITIGATED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12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08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Next Steps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Propose next target (suggestions: "</a:t>
            </a:r>
            <a:r>
              <a:rPr lang="en-US" altLang="ja-JP" sz="2800" dirty="0" err="1" smtClean="0"/>
              <a:t>Yellows8</a:t>
            </a:r>
            <a:r>
              <a:rPr lang="en-US" altLang="ja-JP" sz="2800" dirty="0" smtClean="0"/>
              <a:t>", "</a:t>
            </a:r>
            <a:r>
              <a:rPr lang="en-US" altLang="ja-JP" sz="2800" dirty="0" err="1" smtClean="0"/>
              <a:t>marcan</a:t>
            </a:r>
            <a:r>
              <a:rPr lang="en-US" altLang="ja-JP" sz="2800" dirty="0" smtClean="0"/>
              <a:t>", "</a:t>
            </a:r>
            <a:r>
              <a:rPr lang="en-US" altLang="ja-JP" sz="2800" dirty="0" err="1" smtClean="0"/>
              <a:t>geohot</a:t>
            </a:r>
            <a:r>
              <a:rPr lang="en-US" altLang="ja-JP" sz="2800" dirty="0" smtClean="0"/>
              <a:t>")</a:t>
            </a:r>
            <a:endParaRPr lang="en-US" altLang="ja-JP" sz="2800" dirty="0"/>
          </a:p>
          <a:p>
            <a:pPr lvl="1">
              <a:buFont typeface="Arial" pitchFamily="34" charset="0"/>
              <a:buChar char="•"/>
            </a:pPr>
            <a:r>
              <a:rPr lang="en-US" altLang="ja-JP" sz="2400" dirty="0" smtClean="0"/>
              <a:t>Develop profiles for each target</a:t>
            </a:r>
          </a:p>
          <a:p>
            <a:pPr lvl="1">
              <a:buFont typeface="Arial" pitchFamily="34" charset="0"/>
              <a:buChar char="•"/>
            </a:pPr>
            <a:r>
              <a:rPr lang="en-US" altLang="ja-JP" sz="2400" dirty="0" smtClean="0"/>
              <a:t>Confirm real identity and physical location</a:t>
            </a:r>
          </a:p>
          <a:p>
            <a:pPr lvl="1">
              <a:buFont typeface="Arial" pitchFamily="34" charset="0"/>
              <a:buChar char="•"/>
            </a:pPr>
            <a:r>
              <a:rPr lang="en-US" altLang="ja-JP" sz="2400" dirty="0" smtClean="0"/>
              <a:t>Determine hacker status (white, grey, black)</a:t>
            </a:r>
          </a:p>
          <a:p>
            <a:r>
              <a:rPr lang="en-US" altLang="ja-JP" dirty="0" smtClean="0"/>
              <a:t>Next stage of "hearts &amp; minds" initiative</a:t>
            </a:r>
            <a:endParaRPr lang="en-US" altLang="ja-JP" sz="2000" dirty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altLang="ja-JP" sz="2400" dirty="0" smtClean="0"/>
              <a:t>Outreach to development community (Waku Waku)</a:t>
            </a:r>
            <a:endParaRPr lang="en-US" altLang="ja-JP" sz="2400" dirty="0"/>
          </a:p>
          <a:p>
            <a:pPr lvl="1">
              <a:buFont typeface="Arial" pitchFamily="34" charset="0"/>
              <a:buChar char="•"/>
            </a:pPr>
            <a:r>
              <a:rPr lang="en-US" altLang="ja-JP" sz="2400" dirty="0" smtClean="0"/>
              <a:t>Leverage </a:t>
            </a:r>
            <a:r>
              <a:rPr lang="en-US" altLang="ja-JP" sz="2400" dirty="0" err="1" smtClean="0"/>
              <a:t>Neimod</a:t>
            </a:r>
            <a:r>
              <a:rPr lang="en-US" altLang="ja-JP" sz="2400" dirty="0" smtClean="0"/>
              <a:t> </a:t>
            </a:r>
            <a:r>
              <a:rPr lang="en-US" altLang="ja-JP" sz="2400" dirty="0" err="1" smtClean="0"/>
              <a:t>K&amp;T</a:t>
            </a:r>
            <a:r>
              <a:rPr lang="en-US" altLang="ja-JP" sz="2400" dirty="0" smtClean="0"/>
              <a:t> to influence hacker community</a:t>
            </a:r>
          </a:p>
          <a:p>
            <a:pPr lvl="1">
              <a:buFont typeface="Arial" pitchFamily="34" charset="0"/>
              <a:buChar char="•"/>
            </a:pPr>
            <a:r>
              <a:rPr lang="en-US" altLang="ja-JP" sz="2400" dirty="0" smtClean="0"/>
              <a:t>Formalize hacker "bounty" and promote positive image of Nintendo re: security and software development </a:t>
            </a:r>
            <a:endParaRPr lang="en-US" altLang="ja-JP" sz="2400" dirty="0"/>
          </a:p>
          <a:p>
            <a:endParaRPr kumimoji="1" lang="ja-JP" altLang="en-US" u="sng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13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13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Preparation for </a:t>
            </a:r>
            <a:r>
              <a:rPr lang="en-US" altLang="ja-JP" dirty="0" err="1" smtClean="0">
                <a:latin typeface="Arial" pitchFamily="34" charset="0"/>
                <a:cs typeface="Arial" pitchFamily="34" charset="0"/>
              </a:rPr>
              <a:t>K&amp;T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 Action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112568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Analysis &amp; Review of legal "stick" by NCL AP/NOA AP</a:t>
            </a:r>
          </a:p>
          <a:p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Coordination with </a:t>
            </a:r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NTD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 (Eugene-san) and NERD (Alexander-san) on threat level of hacker target</a:t>
            </a:r>
          </a:p>
          <a:p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Completed profile of hacker “</a:t>
            </a:r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Neimod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"</a:t>
            </a:r>
          </a:p>
          <a:p>
            <a:pPr marL="920750" lvl="1" indent="-342900">
              <a:buFont typeface="Wingdings" pitchFamily="2" charset="2"/>
              <a:buChar char="Ø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Important to establish psychological approach with target (white, grey or black hat hacker?)</a:t>
            </a:r>
          </a:p>
          <a:p>
            <a:pPr marL="920750" lvl="1" indent="-342900">
              <a:buFont typeface="Wingdings" pitchFamily="2" charset="2"/>
              <a:buChar char="Ø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Informs "carrot vs. stick" approach</a:t>
            </a:r>
            <a:endParaRPr lang="en-US" altLang="ja-JP" sz="2400" dirty="0">
              <a:latin typeface="Arial" pitchFamily="34" charset="0"/>
              <a:cs typeface="Arial" pitchFamily="34" charset="0"/>
            </a:endParaRPr>
          </a:p>
          <a:p>
            <a:pPr marL="920750" lvl="1" indent="-342900">
              <a:buFont typeface="Wingdings" pitchFamily="2" charset="2"/>
              <a:buChar char="Ø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Intelligence confirmation of online/physical surveillance</a:t>
            </a:r>
          </a:p>
          <a:p>
            <a:pPr marL="920750" lvl="1" indent="-342900">
              <a:buFont typeface="Wingdings" pitchFamily="2" charset="2"/>
              <a:buChar char="Ø"/>
            </a:pPr>
            <a:endParaRPr lang="en-US" altLang="ja-JP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1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/>
          </a:bodyPr>
          <a:lstStyle/>
          <a:p>
            <a:r>
              <a:rPr lang="en-US" altLang="ja-JP" sz="3800" dirty="0" smtClean="0">
                <a:latin typeface="Arial" pitchFamily="34" charset="0"/>
                <a:cs typeface="Arial" pitchFamily="34" charset="0"/>
              </a:rPr>
              <a:t>Assemble K&amp;T Team in Belgium</a:t>
            </a:r>
            <a:endParaRPr kumimoji="1" lang="ja-JP" altLang="en-US" sz="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800" dirty="0"/>
          </a:p>
          <a:p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NOA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 AP Team</a:t>
            </a:r>
          </a:p>
          <a:p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CSID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 Investigators</a:t>
            </a:r>
          </a:p>
          <a:p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NERD</a:t>
            </a:r>
          </a:p>
          <a:p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Local </a:t>
            </a:r>
            <a:r>
              <a:rPr lang="en-US" altLang="ja-JP" sz="2800" dirty="0">
                <a:latin typeface="Arial" pitchFamily="34" charset="0"/>
                <a:cs typeface="Arial" pitchFamily="34" charset="0"/>
              </a:rPr>
              <a:t>Licensed Investigator (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Belgian, Dutch-speaking)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9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DAY 1 – </a:t>
            </a:r>
            <a:r>
              <a:rPr lang="en-US" altLang="ja-JP" dirty="0" err="1" smtClean="0"/>
              <a:t>K&amp;T</a:t>
            </a:r>
            <a:r>
              <a:rPr lang="en-US" altLang="ja-JP" dirty="0" smtClean="0"/>
              <a:t> Preparation </a:t>
            </a:r>
            <a:br>
              <a:rPr lang="en-US" altLang="ja-JP" dirty="0" smtClean="0"/>
            </a:br>
            <a:r>
              <a:rPr lang="en-US" altLang="ja-JP" dirty="0" smtClean="0"/>
              <a:t>(Tuesday July 16 2013)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Team assembled in "Strategy Room" in Hasselt, Belgium. </a:t>
            </a:r>
          </a:p>
          <a:p>
            <a:r>
              <a:rPr kumimoji="1" lang="en-US" altLang="ja-JP" dirty="0" smtClean="0"/>
              <a:t>Scripted &amp; rehearsed "front door" dialogue</a:t>
            </a:r>
          </a:p>
          <a:p>
            <a:r>
              <a:rPr lang="en-US" altLang="ja-JP" dirty="0" smtClean="0"/>
              <a:t>Discussed potential outcomes &amp; reaction to dialogue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02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DAY 2 (AM) – </a:t>
            </a:r>
            <a:r>
              <a:rPr lang="en-US" altLang="ja-JP" dirty="0" err="1" smtClean="0"/>
              <a:t>Pre-K&amp;T</a:t>
            </a:r>
            <a:r>
              <a:rPr lang="en-US" altLang="ja-JP" dirty="0" smtClean="0"/>
              <a:t> Action </a:t>
            </a:r>
            <a:br>
              <a:rPr lang="en-US" altLang="ja-JP" dirty="0" smtClean="0"/>
            </a:br>
            <a:r>
              <a:rPr lang="en-US" altLang="ja-JP" dirty="0" smtClean="0"/>
              <a:t>(Wednesday July 17 2013)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en-US" altLang="ja-JP" dirty="0" smtClean="0"/>
              <a:t>NOA AP (Jason Allen) </a:t>
            </a:r>
            <a:r>
              <a:rPr lang="en-US" altLang="ja-JP" dirty="0" smtClean="0"/>
              <a:t>coordinated IRC and “scene” </a:t>
            </a:r>
            <a:r>
              <a:rPr kumimoji="1" lang="en-US" altLang="ja-JP" dirty="0" smtClean="0"/>
              <a:t>monitoring efforts with investigators and vendors</a:t>
            </a:r>
          </a:p>
          <a:p>
            <a:r>
              <a:rPr lang="en-US" altLang="ja-JP" dirty="0" smtClean="0"/>
              <a:t>On-location physical surveillance </a:t>
            </a:r>
            <a:endParaRPr lang="en-US" altLang="ja-JP" dirty="0" smtClean="0"/>
          </a:p>
          <a:p>
            <a:r>
              <a:rPr lang="en-US" altLang="ja-JP" dirty="0"/>
              <a:t>The morning of the action, a select Corp. Comm. person was advised of the broad concept to insure they did not respond to any media inquires without consulting with NOA AP.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09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DAY 2 (PM) – </a:t>
            </a:r>
            <a:r>
              <a:rPr lang="en-US" altLang="ja-JP" dirty="0" err="1" smtClean="0"/>
              <a:t>K&amp;T</a:t>
            </a:r>
            <a:r>
              <a:rPr lang="en-US" altLang="ja-JP" dirty="0" smtClean="0"/>
              <a:t> Action </a:t>
            </a:r>
            <a:br>
              <a:rPr lang="en-US" altLang="ja-JP" dirty="0" smtClean="0"/>
            </a:br>
            <a:r>
              <a:rPr lang="en-US" altLang="ja-JP" dirty="0" smtClean="0"/>
              <a:t>(Wednesday July 17 2013)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kumimoji="1" lang="en-US" altLang="ja-JP" dirty="0" smtClean="0"/>
              <a:t>Team positioned at outdoor café near target's residence</a:t>
            </a:r>
          </a:p>
          <a:p>
            <a:r>
              <a:rPr lang="en-US" altLang="ja-JP" dirty="0" smtClean="0"/>
              <a:t>Local Investigator alerted team to target leaving workplace</a:t>
            </a:r>
          </a:p>
          <a:p>
            <a:r>
              <a:rPr kumimoji="1" lang="en-US" altLang="ja-JP" dirty="0" smtClean="0"/>
              <a:t>Team approached upon target's arrival at residence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321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DAY 2 (PM) – </a:t>
            </a:r>
            <a:r>
              <a:rPr lang="en-US" altLang="ja-JP" dirty="0" err="1" smtClean="0"/>
              <a:t>K&amp;T</a:t>
            </a:r>
            <a:r>
              <a:rPr lang="en-US" altLang="ja-JP" dirty="0" smtClean="0"/>
              <a:t> Action (continued) </a:t>
            </a:r>
            <a:br>
              <a:rPr lang="en-US" altLang="ja-JP" dirty="0" smtClean="0"/>
            </a:br>
            <a:r>
              <a:rPr lang="en-US" altLang="ja-JP" dirty="0" smtClean="0"/>
              <a:t>(Wednesday July 17 2013)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K&amp;T Team at Doorstep: NOA AP (Fritz Kryman), CSID Online Investigator </a:t>
            </a:r>
            <a:r>
              <a:rPr lang="en-US" altLang="ja-JP" dirty="0"/>
              <a:t>and </a:t>
            </a:r>
            <a:r>
              <a:rPr lang="en-US" altLang="ja-JP" dirty="0" smtClean="0"/>
              <a:t>local investigator</a:t>
            </a:r>
          </a:p>
          <a:p>
            <a:r>
              <a:rPr lang="en-US" altLang="ja-JP" dirty="0" smtClean="0"/>
              <a:t>Introductions made in Dutch to parents: purpose of visit described and request to speak with target</a:t>
            </a:r>
          </a:p>
          <a:p>
            <a:r>
              <a:rPr lang="en-US" altLang="ja-JP" dirty="0"/>
              <a:t>T</a:t>
            </a:r>
            <a:r>
              <a:rPr lang="en-US" altLang="ja-JP" dirty="0" smtClean="0"/>
              <a:t>arget arrived and agreed to discussion</a:t>
            </a:r>
          </a:p>
          <a:p>
            <a:r>
              <a:rPr lang="en-US" altLang="ja-JP" dirty="0" smtClean="0"/>
              <a:t>Invitation to further discussion in residence's back yard garden ( K&amp;T Team did not enter residence at any time)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71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DAY 2 (PM) – </a:t>
            </a:r>
            <a:r>
              <a:rPr lang="en-US" altLang="ja-JP" dirty="0" err="1" smtClean="0"/>
              <a:t>K&amp;T</a:t>
            </a:r>
            <a:r>
              <a:rPr lang="en-US" altLang="ja-JP" dirty="0" smtClean="0"/>
              <a:t> Action (continued) </a:t>
            </a:r>
            <a:br>
              <a:rPr lang="en-US" altLang="ja-JP" dirty="0" smtClean="0"/>
            </a:br>
            <a:r>
              <a:rPr lang="en-US" altLang="ja-JP" dirty="0" smtClean="0"/>
              <a:t>(Wednesday July 17 2013)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Discussion of Nintendo's concerns with hacker activity; cited Nintendo’s interest in a discussion with </a:t>
            </a:r>
            <a:r>
              <a:rPr lang="en-US" altLang="ja-JP" dirty="0" err="1" smtClean="0"/>
              <a:t>Neimod</a:t>
            </a:r>
            <a:r>
              <a:rPr lang="en-US" altLang="ja-JP" dirty="0" smtClean="0"/>
              <a:t> pending execution of an NDA (as opposed to legal action)</a:t>
            </a:r>
          </a:p>
          <a:p>
            <a:r>
              <a:rPr lang="en-US" altLang="ja-JP" dirty="0" err="1" smtClean="0"/>
              <a:t>Neimod</a:t>
            </a:r>
            <a:r>
              <a:rPr lang="en-US" altLang="ja-JP" dirty="0" smtClean="0"/>
              <a:t> agreed and executed NDA</a:t>
            </a:r>
          </a:p>
          <a:p>
            <a:r>
              <a:rPr lang="en-US" altLang="ja-JP" dirty="0" smtClean="0"/>
              <a:t>Arrival of NERD into discussion and subtle hint of interest in collaboration; complete revelation of hacker activity and knowledge of 3DS security</a:t>
            </a:r>
          </a:p>
          <a:p>
            <a:r>
              <a:rPr lang="en-US" altLang="ja-JP" dirty="0" err="1" smtClean="0"/>
              <a:t>Neimod</a:t>
            </a:r>
            <a:r>
              <a:rPr lang="en-US" altLang="ja-JP" dirty="0" smtClean="0"/>
              <a:t> hesitated to sign settlement agreement; requested more time to consider issue. </a:t>
            </a:r>
          </a:p>
          <a:p>
            <a:r>
              <a:rPr lang="en-US" altLang="ja-JP" dirty="0" smtClean="0"/>
              <a:t>NOA AP reiterated the urgency and importance of execution of the Settlement Agreement but also respect for </a:t>
            </a:r>
            <a:r>
              <a:rPr lang="en-US" altLang="ja-JP" dirty="0" err="1" smtClean="0"/>
              <a:t>Neimod</a:t>
            </a:r>
            <a:r>
              <a:rPr lang="en-US" altLang="ja-JP" dirty="0"/>
              <a:t> </a:t>
            </a:r>
            <a:r>
              <a:rPr lang="en-US" altLang="ja-JP" dirty="0" smtClean="0"/>
              <a:t>in terms of allotting him time to review, consider. </a:t>
            </a:r>
          </a:p>
          <a:p>
            <a:r>
              <a:rPr lang="en-US" altLang="ja-JP" dirty="0" smtClean="0"/>
              <a:t>Late that evening, </a:t>
            </a:r>
            <a:r>
              <a:rPr lang="en-US" altLang="ja-JP" dirty="0" err="1" smtClean="0"/>
              <a:t>Neimod</a:t>
            </a:r>
            <a:r>
              <a:rPr lang="en-US" altLang="ja-JP" dirty="0" smtClean="0"/>
              <a:t> called, indicated interest in committing to settlement terms. Team returns to residence to execute settlement agreement and set time for continued discussion of collaboration the following evening.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07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DAY 3 – </a:t>
            </a:r>
            <a:r>
              <a:rPr lang="en-US" altLang="ja-JP" dirty="0" err="1" smtClean="0"/>
              <a:t>Post-K&amp;T</a:t>
            </a:r>
            <a:r>
              <a:rPr lang="en-US" altLang="ja-JP" dirty="0" smtClean="0"/>
              <a:t> Action</a:t>
            </a:r>
            <a:br>
              <a:rPr lang="en-US" altLang="ja-JP" dirty="0" smtClean="0"/>
            </a:br>
            <a:r>
              <a:rPr lang="en-US" altLang="ja-JP" dirty="0" smtClean="0"/>
              <a:t>(Thursday July 18 2013)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err="1" smtClean="0"/>
              <a:t>NOA</a:t>
            </a:r>
            <a:r>
              <a:rPr lang="en-US" altLang="ja-JP" dirty="0" smtClean="0"/>
              <a:t> AP &amp; NERD discussion with French &amp; Belgian employment law counsel</a:t>
            </a:r>
          </a:p>
          <a:p>
            <a:r>
              <a:rPr lang="en-US" altLang="ja-JP" dirty="0" smtClean="0"/>
              <a:t>NOA AP &amp; NERD discussion of "missions" for </a:t>
            </a:r>
            <a:r>
              <a:rPr lang="en-US" altLang="ja-JP" dirty="0" err="1" smtClean="0"/>
              <a:t>Neimod’s</a:t>
            </a:r>
            <a:r>
              <a:rPr lang="en-US" altLang="ja-JP" dirty="0" smtClean="0"/>
              <a:t> consideration</a:t>
            </a:r>
          </a:p>
          <a:p>
            <a:r>
              <a:rPr lang="en-US" altLang="ja-JP" dirty="0" smtClean="0"/>
              <a:t>Discussion with </a:t>
            </a:r>
            <a:r>
              <a:rPr lang="en-US" altLang="ja-JP" dirty="0" err="1" smtClean="0"/>
              <a:t>Neimod</a:t>
            </a:r>
            <a:r>
              <a:rPr lang="en-US" altLang="ja-JP" dirty="0" smtClean="0"/>
              <a:t> on "missions"</a:t>
            </a:r>
          </a:p>
          <a:p>
            <a:r>
              <a:rPr lang="en-US" altLang="ja-JP" dirty="0" smtClean="0"/>
              <a:t>Target confirmed interest in formalizing collaboration with Nintendo and liked the proposed "missions“ (e.g. Gateway analysis)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4F0AF-5259-4B2E-9DB5-3A0C8F8F1CCD}" type="slidenum">
              <a:rPr kumimoji="1" lang="ja-JP" altLang="en-US" smtClean="0"/>
              <a:t>9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CONFIDENTIAL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906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4488</TotalTime>
  <Words>769</Words>
  <Application>Microsoft Office PowerPoint</Application>
  <PresentationFormat>On-screen Show (4:3)</PresentationFormat>
  <Paragraphs>116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​​テーマ</vt:lpstr>
      <vt:lpstr>Belgian Waffle Knock &amp; Talk (K&amp;T) Debrief &amp; Next Steps</vt:lpstr>
      <vt:lpstr>Preparation for K&amp;T Action</vt:lpstr>
      <vt:lpstr>Assemble K&amp;T Team in Belgium</vt:lpstr>
      <vt:lpstr>DAY 1 – K&amp;T Preparation  (Tuesday July 16 2013)</vt:lpstr>
      <vt:lpstr>DAY 2 (AM) – Pre-K&amp;T Action  (Wednesday July 17 2013)</vt:lpstr>
      <vt:lpstr>DAY 2 (PM) – K&amp;T Action  (Wednesday July 17 2013)</vt:lpstr>
      <vt:lpstr>DAY 2 (PM) – K&amp;T Action (continued)  (Wednesday July 17 2013)</vt:lpstr>
      <vt:lpstr>DAY 2 (PM) – K&amp;T Action (continued)  (Wednesday July 17 2013)</vt:lpstr>
      <vt:lpstr>DAY 3 – Post-K&amp;T Action (Thursday July 18 2013)</vt:lpstr>
      <vt:lpstr>PDCA of K&amp;T Action</vt:lpstr>
      <vt:lpstr>PDCA: Review of Merits of K&amp;T</vt:lpstr>
      <vt:lpstr>PDCA: Review of Risk of K&amp;T</vt:lpstr>
      <vt:lpstr>Next Steps</vt:lpstr>
    </vt:vector>
  </TitlesOfParts>
  <Company>任天堂株式会社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Belgian Waffle</dc:title>
  <dc:creator>Jason Allen</dc:creator>
  <cp:lastModifiedBy>Kryman</cp:lastModifiedBy>
  <cp:revision>245</cp:revision>
  <dcterms:created xsi:type="dcterms:W3CDTF">2013-03-15T05:40:14Z</dcterms:created>
  <dcterms:modified xsi:type="dcterms:W3CDTF">2013-08-17T21:32:42Z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