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DD9CE6-0E4F-40D3-B5F4-C696687E641A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274E831-39B2-4ACF-88F9-30D25E0B7567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ja-JP" altLang="en-US" dirty="0" smtClean="0"/>
            <a:t>ハッカー</a:t>
          </a:r>
          <a:endParaRPr kumimoji="1" lang="ja-JP" altLang="en-US" dirty="0"/>
        </a:p>
      </dgm:t>
    </dgm:pt>
    <dgm:pt modelId="{2BF4E9E5-91BD-4935-9C1E-789C870FBBF6}" type="parTrans" cxnId="{3E6FB599-BE95-4D7D-BEB5-6DC4E50D1399}">
      <dgm:prSet/>
      <dgm:spPr/>
      <dgm:t>
        <a:bodyPr/>
        <a:lstStyle/>
        <a:p>
          <a:endParaRPr kumimoji="1" lang="ja-JP" altLang="en-US"/>
        </a:p>
      </dgm:t>
    </dgm:pt>
    <dgm:pt modelId="{2FADEEA8-E264-4FD5-80C7-BB7AD68B9F57}" type="sibTrans" cxnId="{3E6FB599-BE95-4D7D-BEB5-6DC4E50D1399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A0221129-4CC5-4D43-951B-6403F57A2060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NOA/NTD</a:t>
          </a:r>
          <a:endParaRPr kumimoji="1" lang="ja-JP" altLang="en-US" dirty="0"/>
        </a:p>
      </dgm:t>
    </dgm:pt>
    <dgm:pt modelId="{C7B98C6E-1312-4E98-B5DB-2E27B6BFD1E8}" type="parTrans" cxnId="{5F237EAF-5844-433F-B91F-9E28496A4E8D}">
      <dgm:prSet/>
      <dgm:spPr/>
      <dgm:t>
        <a:bodyPr/>
        <a:lstStyle/>
        <a:p>
          <a:endParaRPr kumimoji="1" lang="ja-JP" altLang="en-US"/>
        </a:p>
      </dgm:t>
    </dgm:pt>
    <dgm:pt modelId="{B25A353F-E943-4E67-AC54-6A0D80433AED}" type="sibTrans" cxnId="{5F237EAF-5844-433F-B91F-9E28496A4E8D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E8A48ED1-3093-44FB-82E5-4366E72DAF56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NERD</a:t>
          </a:r>
          <a:endParaRPr kumimoji="1" lang="ja-JP" altLang="en-US" dirty="0"/>
        </a:p>
      </dgm:t>
    </dgm:pt>
    <dgm:pt modelId="{2951800C-7DDC-4FE3-B98D-6EC0E5517C3A}" type="parTrans" cxnId="{3BA313A3-317E-457A-B651-A32E0064C83D}">
      <dgm:prSet/>
      <dgm:spPr/>
      <dgm:t>
        <a:bodyPr/>
        <a:lstStyle/>
        <a:p>
          <a:endParaRPr kumimoji="1" lang="ja-JP" altLang="en-US"/>
        </a:p>
      </dgm:t>
    </dgm:pt>
    <dgm:pt modelId="{A96F7EF5-1492-4D01-8A23-F993B4F50504}" type="sibTrans" cxnId="{3BA313A3-317E-457A-B651-A32E0064C83D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80520B4-51D8-41AC-82E5-BD428985BC16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NCL</a:t>
          </a:r>
          <a:br>
            <a:rPr kumimoji="1" lang="en-US" altLang="ja-JP" dirty="0" smtClean="0"/>
          </a:br>
          <a:r>
            <a:rPr kumimoji="1" lang="en-US" altLang="ja-JP" dirty="0" smtClean="0"/>
            <a:t>(PDD1&amp;2)</a:t>
          </a:r>
          <a:endParaRPr kumimoji="1" lang="ja-JP" altLang="en-US" dirty="0"/>
        </a:p>
      </dgm:t>
    </dgm:pt>
    <dgm:pt modelId="{FC7FB009-F595-44CA-843F-A2CEC09C9DF5}" type="parTrans" cxnId="{8B48E1D0-C3F0-4E5E-B356-A9E430037961}">
      <dgm:prSet/>
      <dgm:spPr/>
      <dgm:t>
        <a:bodyPr/>
        <a:lstStyle/>
        <a:p>
          <a:endParaRPr kumimoji="1" lang="ja-JP" altLang="en-US"/>
        </a:p>
      </dgm:t>
    </dgm:pt>
    <dgm:pt modelId="{2D4BE516-321A-455C-B58D-7BB8DDA8C626}" type="sibTrans" cxnId="{8B48E1D0-C3F0-4E5E-B356-A9E430037961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29D1E83E-1CAA-4A5E-A678-2D181B23BB0B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NOA</a:t>
          </a:r>
          <a:endParaRPr kumimoji="1" lang="ja-JP" altLang="en-US" dirty="0"/>
        </a:p>
      </dgm:t>
    </dgm:pt>
    <dgm:pt modelId="{BDDBF783-BACD-457E-8ADE-664D3CB1A4E8}" type="parTrans" cxnId="{24750230-33B0-49DD-8DD9-965D4E5284A2}">
      <dgm:prSet/>
      <dgm:spPr/>
      <dgm:t>
        <a:bodyPr/>
        <a:lstStyle/>
        <a:p>
          <a:endParaRPr kumimoji="1" lang="ja-JP" altLang="en-US"/>
        </a:p>
      </dgm:t>
    </dgm:pt>
    <dgm:pt modelId="{AAC9691E-DA8A-4731-B3DE-7AFE6424B2DA}" type="sibTrans" cxnId="{24750230-33B0-49DD-8DD9-965D4E5284A2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2B9DDC5-F5F8-4CB6-9BC9-F9BC680357EC}" type="pres">
      <dgm:prSet presAssocID="{11DD9CE6-0E4F-40D3-B5F4-C696687E641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2930F20-ABEF-4483-8329-0233F22F62E4}" type="pres">
      <dgm:prSet presAssocID="{1274E831-39B2-4ACF-88F9-30D25E0B7567}" presName="node" presStyleLbl="node1" presStyleIdx="0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F6C9A6B-8DCA-4C4B-AD59-C4D5F05B70CC}" type="pres">
      <dgm:prSet presAssocID="{1274E831-39B2-4ACF-88F9-30D25E0B7567}" presName="spNode" presStyleCnt="0"/>
      <dgm:spPr/>
    </dgm:pt>
    <dgm:pt modelId="{4C5701DE-231C-4B86-8F49-17FD7AE86CA3}" type="pres">
      <dgm:prSet presAssocID="{2FADEEA8-E264-4FD5-80C7-BB7AD68B9F57}" presName="sibTrans" presStyleLbl="sibTrans1D1" presStyleIdx="0" presStyleCnt="5"/>
      <dgm:spPr/>
      <dgm:t>
        <a:bodyPr/>
        <a:lstStyle/>
        <a:p>
          <a:endParaRPr kumimoji="1" lang="ja-JP" altLang="en-US"/>
        </a:p>
      </dgm:t>
    </dgm:pt>
    <dgm:pt modelId="{9C247523-11F9-4D29-B976-7AE4796B9AA5}" type="pres">
      <dgm:prSet presAssocID="{A0221129-4CC5-4D43-951B-6403F57A2060}" presName="node" presStyleLbl="node1" presStyleIdx="1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F494C39-8A91-4FC2-9ADE-9618E0C45493}" type="pres">
      <dgm:prSet presAssocID="{A0221129-4CC5-4D43-951B-6403F57A2060}" presName="spNode" presStyleCnt="0"/>
      <dgm:spPr/>
    </dgm:pt>
    <dgm:pt modelId="{EC7C0052-6FC2-4F2F-A166-C578840A8855}" type="pres">
      <dgm:prSet presAssocID="{B25A353F-E943-4E67-AC54-6A0D80433AED}" presName="sibTrans" presStyleLbl="sibTrans1D1" presStyleIdx="1" presStyleCnt="5"/>
      <dgm:spPr/>
      <dgm:t>
        <a:bodyPr/>
        <a:lstStyle/>
        <a:p>
          <a:endParaRPr kumimoji="1" lang="ja-JP" altLang="en-US"/>
        </a:p>
      </dgm:t>
    </dgm:pt>
    <dgm:pt modelId="{576B4D5B-B4A2-4012-BC4B-0A8E295B450F}" type="pres">
      <dgm:prSet presAssocID="{E8A48ED1-3093-44FB-82E5-4366E72DAF56}" presName="node" presStyleLbl="node1" presStyleIdx="2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F7EAD79-2753-40BC-A63F-84005C3622DD}" type="pres">
      <dgm:prSet presAssocID="{E8A48ED1-3093-44FB-82E5-4366E72DAF56}" presName="spNode" presStyleCnt="0"/>
      <dgm:spPr/>
    </dgm:pt>
    <dgm:pt modelId="{E37B3304-E19A-4378-BBDC-5336A54A7BBD}" type="pres">
      <dgm:prSet presAssocID="{A96F7EF5-1492-4D01-8A23-F993B4F50504}" presName="sibTrans" presStyleLbl="sibTrans1D1" presStyleIdx="2" presStyleCnt="5"/>
      <dgm:spPr/>
      <dgm:t>
        <a:bodyPr/>
        <a:lstStyle/>
        <a:p>
          <a:endParaRPr kumimoji="1" lang="ja-JP" altLang="en-US"/>
        </a:p>
      </dgm:t>
    </dgm:pt>
    <dgm:pt modelId="{9B2F9250-F940-4BB0-B21C-946EE9862C21}" type="pres">
      <dgm:prSet presAssocID="{480520B4-51D8-41AC-82E5-BD428985BC16}" presName="node" presStyleLbl="node1" presStyleIdx="3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8206927-60E6-4D45-8A58-2DEE0F44770F}" type="pres">
      <dgm:prSet presAssocID="{480520B4-51D8-41AC-82E5-BD428985BC16}" presName="spNode" presStyleCnt="0"/>
      <dgm:spPr/>
    </dgm:pt>
    <dgm:pt modelId="{B1DFE796-0C90-49E7-87E1-0D069869F89E}" type="pres">
      <dgm:prSet presAssocID="{2D4BE516-321A-455C-B58D-7BB8DDA8C626}" presName="sibTrans" presStyleLbl="sibTrans1D1" presStyleIdx="3" presStyleCnt="5"/>
      <dgm:spPr/>
      <dgm:t>
        <a:bodyPr/>
        <a:lstStyle/>
        <a:p>
          <a:endParaRPr kumimoji="1" lang="ja-JP" altLang="en-US"/>
        </a:p>
      </dgm:t>
    </dgm:pt>
    <dgm:pt modelId="{F22A8D1D-8F20-404B-BB65-A9A434D2214A}" type="pres">
      <dgm:prSet presAssocID="{29D1E83E-1CAA-4A5E-A678-2D181B23BB0B}" presName="node" presStyleLbl="node1" presStyleIdx="4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958E449-F04A-45B2-B0E6-D65EB64BA8EB}" type="pres">
      <dgm:prSet presAssocID="{29D1E83E-1CAA-4A5E-A678-2D181B23BB0B}" presName="spNode" presStyleCnt="0"/>
      <dgm:spPr/>
    </dgm:pt>
    <dgm:pt modelId="{73F81823-C600-40BE-8CE2-51F91C1BA118}" type="pres">
      <dgm:prSet presAssocID="{AAC9691E-DA8A-4731-B3DE-7AFE6424B2DA}" presName="sibTrans" presStyleLbl="sibTrans1D1" presStyleIdx="4" presStyleCnt="5"/>
      <dgm:spPr/>
      <dgm:t>
        <a:bodyPr/>
        <a:lstStyle/>
        <a:p>
          <a:endParaRPr kumimoji="1" lang="ja-JP" altLang="en-US"/>
        </a:p>
      </dgm:t>
    </dgm:pt>
  </dgm:ptLst>
  <dgm:cxnLst>
    <dgm:cxn modelId="{3E6FB599-BE95-4D7D-BEB5-6DC4E50D1399}" srcId="{11DD9CE6-0E4F-40D3-B5F4-C696687E641A}" destId="{1274E831-39B2-4ACF-88F9-30D25E0B7567}" srcOrd="0" destOrd="0" parTransId="{2BF4E9E5-91BD-4935-9C1E-789C870FBBF6}" sibTransId="{2FADEEA8-E264-4FD5-80C7-BB7AD68B9F57}"/>
    <dgm:cxn modelId="{0F9ACED8-5FD6-4144-A342-5B9781BD3F5F}" type="presOf" srcId="{E8A48ED1-3093-44FB-82E5-4366E72DAF56}" destId="{576B4D5B-B4A2-4012-BC4B-0A8E295B450F}" srcOrd="0" destOrd="0" presId="urn:microsoft.com/office/officeart/2005/8/layout/cycle5"/>
    <dgm:cxn modelId="{18DF55D0-A7FE-45AD-96AF-B53F58BC4CE4}" type="presOf" srcId="{2FADEEA8-E264-4FD5-80C7-BB7AD68B9F57}" destId="{4C5701DE-231C-4B86-8F49-17FD7AE86CA3}" srcOrd="0" destOrd="0" presId="urn:microsoft.com/office/officeart/2005/8/layout/cycle5"/>
    <dgm:cxn modelId="{24750230-33B0-49DD-8DD9-965D4E5284A2}" srcId="{11DD9CE6-0E4F-40D3-B5F4-C696687E641A}" destId="{29D1E83E-1CAA-4A5E-A678-2D181B23BB0B}" srcOrd="4" destOrd="0" parTransId="{BDDBF783-BACD-457E-8ADE-664D3CB1A4E8}" sibTransId="{AAC9691E-DA8A-4731-B3DE-7AFE6424B2DA}"/>
    <dgm:cxn modelId="{4047653E-2362-44F3-AB73-20BEE841D5D6}" type="presOf" srcId="{29D1E83E-1CAA-4A5E-A678-2D181B23BB0B}" destId="{F22A8D1D-8F20-404B-BB65-A9A434D2214A}" srcOrd="0" destOrd="0" presId="urn:microsoft.com/office/officeart/2005/8/layout/cycle5"/>
    <dgm:cxn modelId="{6998B1E5-3C16-4A47-BE5C-525CCA55465A}" type="presOf" srcId="{A0221129-4CC5-4D43-951B-6403F57A2060}" destId="{9C247523-11F9-4D29-B976-7AE4796B9AA5}" srcOrd="0" destOrd="0" presId="urn:microsoft.com/office/officeart/2005/8/layout/cycle5"/>
    <dgm:cxn modelId="{1DA7FFB2-3600-4907-B697-6EC933E05FB7}" type="presOf" srcId="{2D4BE516-321A-455C-B58D-7BB8DDA8C626}" destId="{B1DFE796-0C90-49E7-87E1-0D069869F89E}" srcOrd="0" destOrd="0" presId="urn:microsoft.com/office/officeart/2005/8/layout/cycle5"/>
    <dgm:cxn modelId="{3BA313A3-317E-457A-B651-A32E0064C83D}" srcId="{11DD9CE6-0E4F-40D3-B5F4-C696687E641A}" destId="{E8A48ED1-3093-44FB-82E5-4366E72DAF56}" srcOrd="2" destOrd="0" parTransId="{2951800C-7DDC-4FE3-B98D-6EC0E5517C3A}" sibTransId="{A96F7EF5-1492-4D01-8A23-F993B4F50504}"/>
    <dgm:cxn modelId="{A05ACB3C-2923-421D-98D4-0916CF0EFDC4}" type="presOf" srcId="{B25A353F-E943-4E67-AC54-6A0D80433AED}" destId="{EC7C0052-6FC2-4F2F-A166-C578840A8855}" srcOrd="0" destOrd="0" presId="urn:microsoft.com/office/officeart/2005/8/layout/cycle5"/>
    <dgm:cxn modelId="{5F237EAF-5844-433F-B91F-9E28496A4E8D}" srcId="{11DD9CE6-0E4F-40D3-B5F4-C696687E641A}" destId="{A0221129-4CC5-4D43-951B-6403F57A2060}" srcOrd="1" destOrd="0" parTransId="{C7B98C6E-1312-4E98-B5DB-2E27B6BFD1E8}" sibTransId="{B25A353F-E943-4E67-AC54-6A0D80433AED}"/>
    <dgm:cxn modelId="{D4B77CD8-61E3-46F0-BA2E-8EB97108D5B4}" type="presOf" srcId="{480520B4-51D8-41AC-82E5-BD428985BC16}" destId="{9B2F9250-F940-4BB0-B21C-946EE9862C21}" srcOrd="0" destOrd="0" presId="urn:microsoft.com/office/officeart/2005/8/layout/cycle5"/>
    <dgm:cxn modelId="{DC7FD87E-707A-43D2-BB81-3E5D1876DF2C}" type="presOf" srcId="{A96F7EF5-1492-4D01-8A23-F993B4F50504}" destId="{E37B3304-E19A-4378-BBDC-5336A54A7BBD}" srcOrd="0" destOrd="0" presId="urn:microsoft.com/office/officeart/2005/8/layout/cycle5"/>
    <dgm:cxn modelId="{55525C42-0319-4750-B692-2230BA51FB36}" type="presOf" srcId="{1274E831-39B2-4ACF-88F9-30D25E0B7567}" destId="{A2930F20-ABEF-4483-8329-0233F22F62E4}" srcOrd="0" destOrd="0" presId="urn:microsoft.com/office/officeart/2005/8/layout/cycle5"/>
    <dgm:cxn modelId="{8B48E1D0-C3F0-4E5E-B356-A9E430037961}" srcId="{11DD9CE6-0E4F-40D3-B5F4-C696687E641A}" destId="{480520B4-51D8-41AC-82E5-BD428985BC16}" srcOrd="3" destOrd="0" parTransId="{FC7FB009-F595-44CA-843F-A2CEC09C9DF5}" sibTransId="{2D4BE516-321A-455C-B58D-7BB8DDA8C626}"/>
    <dgm:cxn modelId="{76F1D3B8-2BB5-4B02-8DC3-172D52631E4D}" type="presOf" srcId="{AAC9691E-DA8A-4731-B3DE-7AFE6424B2DA}" destId="{73F81823-C600-40BE-8CE2-51F91C1BA118}" srcOrd="0" destOrd="0" presId="urn:microsoft.com/office/officeart/2005/8/layout/cycle5"/>
    <dgm:cxn modelId="{DB593648-BE20-454B-B1CA-6DA35552E72B}" type="presOf" srcId="{11DD9CE6-0E4F-40D3-B5F4-C696687E641A}" destId="{42B9DDC5-F5F8-4CB6-9BC9-F9BC680357EC}" srcOrd="0" destOrd="0" presId="urn:microsoft.com/office/officeart/2005/8/layout/cycle5"/>
    <dgm:cxn modelId="{13E3383E-4BAC-4A43-AAC5-29640824AF77}" type="presParOf" srcId="{42B9DDC5-F5F8-4CB6-9BC9-F9BC680357EC}" destId="{A2930F20-ABEF-4483-8329-0233F22F62E4}" srcOrd="0" destOrd="0" presId="urn:microsoft.com/office/officeart/2005/8/layout/cycle5"/>
    <dgm:cxn modelId="{0B1C2D04-EEAD-4764-B2B2-65F39C4D603E}" type="presParOf" srcId="{42B9DDC5-F5F8-4CB6-9BC9-F9BC680357EC}" destId="{9F6C9A6B-8DCA-4C4B-AD59-C4D5F05B70CC}" srcOrd="1" destOrd="0" presId="urn:microsoft.com/office/officeart/2005/8/layout/cycle5"/>
    <dgm:cxn modelId="{162D8768-60DB-4921-835D-5A9F33E04D75}" type="presParOf" srcId="{42B9DDC5-F5F8-4CB6-9BC9-F9BC680357EC}" destId="{4C5701DE-231C-4B86-8F49-17FD7AE86CA3}" srcOrd="2" destOrd="0" presId="urn:microsoft.com/office/officeart/2005/8/layout/cycle5"/>
    <dgm:cxn modelId="{8F019F10-42AF-49E5-A9F1-63C3DD02D0E1}" type="presParOf" srcId="{42B9DDC5-F5F8-4CB6-9BC9-F9BC680357EC}" destId="{9C247523-11F9-4D29-B976-7AE4796B9AA5}" srcOrd="3" destOrd="0" presId="urn:microsoft.com/office/officeart/2005/8/layout/cycle5"/>
    <dgm:cxn modelId="{C2AC9DF1-8390-45DD-96A7-1FC333B31E82}" type="presParOf" srcId="{42B9DDC5-F5F8-4CB6-9BC9-F9BC680357EC}" destId="{9F494C39-8A91-4FC2-9ADE-9618E0C45493}" srcOrd="4" destOrd="0" presId="urn:microsoft.com/office/officeart/2005/8/layout/cycle5"/>
    <dgm:cxn modelId="{FDF36227-7ACF-487F-92C0-694FFB17AA97}" type="presParOf" srcId="{42B9DDC5-F5F8-4CB6-9BC9-F9BC680357EC}" destId="{EC7C0052-6FC2-4F2F-A166-C578840A8855}" srcOrd="5" destOrd="0" presId="urn:microsoft.com/office/officeart/2005/8/layout/cycle5"/>
    <dgm:cxn modelId="{525203F6-E526-449B-A45A-70A89E652F1E}" type="presParOf" srcId="{42B9DDC5-F5F8-4CB6-9BC9-F9BC680357EC}" destId="{576B4D5B-B4A2-4012-BC4B-0A8E295B450F}" srcOrd="6" destOrd="0" presId="urn:microsoft.com/office/officeart/2005/8/layout/cycle5"/>
    <dgm:cxn modelId="{69F075FF-7260-42BD-8547-EE3981489D1F}" type="presParOf" srcId="{42B9DDC5-F5F8-4CB6-9BC9-F9BC680357EC}" destId="{8F7EAD79-2753-40BC-A63F-84005C3622DD}" srcOrd="7" destOrd="0" presId="urn:microsoft.com/office/officeart/2005/8/layout/cycle5"/>
    <dgm:cxn modelId="{89892074-7B1B-4798-8DFD-816EB1812B1E}" type="presParOf" srcId="{42B9DDC5-F5F8-4CB6-9BC9-F9BC680357EC}" destId="{E37B3304-E19A-4378-BBDC-5336A54A7BBD}" srcOrd="8" destOrd="0" presId="urn:microsoft.com/office/officeart/2005/8/layout/cycle5"/>
    <dgm:cxn modelId="{16C2BDAC-87A2-48DF-AB42-0AA0B4A8CCA5}" type="presParOf" srcId="{42B9DDC5-F5F8-4CB6-9BC9-F9BC680357EC}" destId="{9B2F9250-F940-4BB0-B21C-946EE9862C21}" srcOrd="9" destOrd="0" presId="urn:microsoft.com/office/officeart/2005/8/layout/cycle5"/>
    <dgm:cxn modelId="{787B1CBF-941E-4820-B4CA-2CBDDC3208AB}" type="presParOf" srcId="{42B9DDC5-F5F8-4CB6-9BC9-F9BC680357EC}" destId="{A8206927-60E6-4D45-8A58-2DEE0F44770F}" srcOrd="10" destOrd="0" presId="urn:microsoft.com/office/officeart/2005/8/layout/cycle5"/>
    <dgm:cxn modelId="{272747ED-3B2B-4A48-ACA9-2DD8A2B79F59}" type="presParOf" srcId="{42B9DDC5-F5F8-4CB6-9BC9-F9BC680357EC}" destId="{B1DFE796-0C90-49E7-87E1-0D069869F89E}" srcOrd="11" destOrd="0" presId="urn:microsoft.com/office/officeart/2005/8/layout/cycle5"/>
    <dgm:cxn modelId="{7C7103BA-8420-4841-ADD1-536863FAE059}" type="presParOf" srcId="{42B9DDC5-F5F8-4CB6-9BC9-F9BC680357EC}" destId="{F22A8D1D-8F20-404B-BB65-A9A434D2214A}" srcOrd="12" destOrd="0" presId="urn:microsoft.com/office/officeart/2005/8/layout/cycle5"/>
    <dgm:cxn modelId="{3E4A2D6B-ECD0-41FA-800C-3E02332E2DF2}" type="presParOf" srcId="{42B9DDC5-F5F8-4CB6-9BC9-F9BC680357EC}" destId="{6958E449-F04A-45B2-B0E6-D65EB64BA8EB}" srcOrd="13" destOrd="0" presId="urn:microsoft.com/office/officeart/2005/8/layout/cycle5"/>
    <dgm:cxn modelId="{F2247354-B69B-43AE-8B43-0CA2DEDAC031}" type="presParOf" srcId="{42B9DDC5-F5F8-4CB6-9BC9-F9BC680357EC}" destId="{73F81823-C600-40BE-8CE2-51F91C1BA118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930F20-ABEF-4483-8329-0233F22F62E4}">
      <dsp:nvSpPr>
        <dsp:cNvPr id="0" name=""/>
        <dsp:cNvSpPr/>
      </dsp:nvSpPr>
      <dsp:spPr>
        <a:xfrm>
          <a:off x="2530219" y="43684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700" kern="1200" dirty="0" smtClean="0"/>
            <a:t>ハッカー</a:t>
          </a:r>
          <a:endParaRPr kumimoji="1" lang="ja-JP" altLang="en-US" sz="1700" kern="1200" dirty="0"/>
        </a:p>
      </dsp:txBody>
      <dsp:txXfrm>
        <a:off x="2564472" y="77937"/>
        <a:ext cx="1063742" cy="633165"/>
      </dsp:txXfrm>
    </dsp:sp>
    <dsp:sp modelId="{4C5701DE-231C-4B86-8F49-17FD7AE86CA3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516116" y="188029"/>
              </a:moveTo>
              <a:arcTo wR="1731412" hR="1731412" stAng="17817011" swAng="1464669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9C247523-11F9-4D29-B976-7AE4796B9AA5}">
      <dsp:nvSpPr>
        <dsp:cNvPr id="0" name=""/>
        <dsp:cNvSpPr/>
      </dsp:nvSpPr>
      <dsp:spPr>
        <a:xfrm>
          <a:off x="4176891" y="1240060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NOA/NTD</a:t>
          </a:r>
          <a:endParaRPr kumimoji="1" lang="ja-JP" altLang="en-US" sz="1700" kern="1200" dirty="0"/>
        </a:p>
      </dsp:txBody>
      <dsp:txXfrm>
        <a:off x="4211144" y="1274313"/>
        <a:ext cx="1063742" cy="633165"/>
      </dsp:txXfrm>
    </dsp:sp>
    <dsp:sp modelId="{EC7C0052-6FC2-4F2F-A166-C578840A8855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3461340" y="1803117"/>
              </a:moveTo>
              <a:arcTo wR="1731412" hR="1731412" stAng="21742412" swAng="1588474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576B4D5B-B4A2-4012-BC4B-0A8E295B450F}">
      <dsp:nvSpPr>
        <dsp:cNvPr id="0" name=""/>
        <dsp:cNvSpPr/>
      </dsp:nvSpPr>
      <dsp:spPr>
        <a:xfrm>
          <a:off x="3547918" y="3175839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NERD</a:t>
          </a:r>
          <a:endParaRPr kumimoji="1" lang="ja-JP" altLang="en-US" sz="1700" kern="1200" dirty="0"/>
        </a:p>
      </dsp:txBody>
      <dsp:txXfrm>
        <a:off x="3582171" y="3210092"/>
        <a:ext cx="1063742" cy="633165"/>
      </dsp:txXfrm>
    </dsp:sp>
    <dsp:sp modelId="{E37B3304-E19A-4378-BBDC-5336A54A7BBD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006470" y="3440837"/>
              </a:moveTo>
              <a:arcTo wR="1731412" hR="1731412" stAng="4851545" swAng="1096910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9B2F9250-F940-4BB0-B21C-946EE9862C21}">
      <dsp:nvSpPr>
        <dsp:cNvPr id="0" name=""/>
        <dsp:cNvSpPr/>
      </dsp:nvSpPr>
      <dsp:spPr>
        <a:xfrm>
          <a:off x="1512521" y="3175839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NCL</a:t>
          </a:r>
          <a:br>
            <a:rPr kumimoji="1" lang="en-US" altLang="ja-JP" sz="1700" kern="1200" dirty="0" smtClean="0"/>
          </a:br>
          <a:r>
            <a:rPr kumimoji="1" lang="en-US" altLang="ja-JP" sz="1700" kern="1200" dirty="0" smtClean="0"/>
            <a:t>(PDD1&amp;2)</a:t>
          </a:r>
          <a:endParaRPr kumimoji="1" lang="ja-JP" altLang="en-US" sz="1700" kern="1200" dirty="0"/>
        </a:p>
      </dsp:txBody>
      <dsp:txXfrm>
        <a:off x="1546774" y="3210092"/>
        <a:ext cx="1063742" cy="633165"/>
      </dsp:txXfrm>
    </dsp:sp>
    <dsp:sp modelId="{B1DFE796-0C90-49E7-87E1-0D069869F89E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14864" y="2566800"/>
              </a:moveTo>
              <a:arcTo wR="1731412" hR="1731412" stAng="9069114" swAng="1588474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F22A8D1D-8F20-404B-BB65-A9A434D2214A}">
      <dsp:nvSpPr>
        <dsp:cNvPr id="0" name=""/>
        <dsp:cNvSpPr/>
      </dsp:nvSpPr>
      <dsp:spPr>
        <a:xfrm>
          <a:off x="883548" y="1240060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NOA</a:t>
          </a:r>
          <a:endParaRPr kumimoji="1" lang="ja-JP" altLang="en-US" sz="1700" kern="1200" dirty="0"/>
        </a:p>
      </dsp:txBody>
      <dsp:txXfrm>
        <a:off x="917801" y="1274313"/>
        <a:ext cx="1063742" cy="633165"/>
      </dsp:txXfrm>
    </dsp:sp>
    <dsp:sp modelId="{73F81823-C600-40BE-8CE2-51F91C1BA118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379007" y="650306"/>
              </a:moveTo>
              <a:arcTo wR="1731412" hR="1731412" stAng="13118320" swAng="1464669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75393-9E9D-4122-8701-8BC1867AAAB7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42A9F-11C5-4460-A0DA-20C076E74E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06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情報には流れる場所が必要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2A9F-11C5-4460-A0DA-20C076E74E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6498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上限は </a:t>
            </a:r>
            <a:r>
              <a:rPr kumimoji="1" lang="en-US" altLang="ja-JP" dirty="0" smtClean="0"/>
              <a:t>$100,000-</a:t>
            </a:r>
            <a:r>
              <a:rPr kumimoji="1" lang="en-US" altLang="ja-JP" baseline="0" dirty="0" smtClean="0"/>
              <a:t> </a:t>
            </a:r>
            <a:r>
              <a:rPr kumimoji="1" lang="ja-JP" altLang="en-US" baseline="0" dirty="0" smtClean="0"/>
              <a:t>などにしておくか！？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2A9F-11C5-4460-A0DA-20C076E74E2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0188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 smtClean="0"/>
              <a:t>申請手段はメールを採用している例が多い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（</a:t>
            </a:r>
            <a:r>
              <a:rPr lang="en-US" altLang="ja-JP" dirty="0" smtClean="0"/>
              <a:t>PGP key </a:t>
            </a:r>
            <a:r>
              <a:rPr lang="ja-JP" altLang="en-US" dirty="0" smtClean="0"/>
              <a:t>を公開している）</a:t>
            </a:r>
            <a:endParaRPr lang="en-US" altLang="ja-JP" dirty="0" smtClean="0"/>
          </a:p>
          <a:p>
            <a:r>
              <a:rPr lang="ja-JP" altLang="en-US" dirty="0" smtClean="0"/>
              <a:t>報酬は </a:t>
            </a:r>
            <a:r>
              <a:rPr lang="en-US" altLang="ja-JP" dirty="0" smtClean="0"/>
              <a:t>$200</a:t>
            </a:r>
            <a:r>
              <a:rPr lang="ja-JP" altLang="en-US" dirty="0" smtClean="0"/>
              <a:t>～</a:t>
            </a:r>
            <a:r>
              <a:rPr lang="en-US" altLang="ja-JP" dirty="0" smtClean="0"/>
              <a:t>$3,000</a:t>
            </a:r>
            <a:r>
              <a:rPr lang="ja-JP" altLang="en-US" dirty="0" smtClean="0"/>
              <a:t> の範囲が多い</a:t>
            </a:r>
            <a:endParaRPr lang="en-US" altLang="ja-JP" dirty="0" smtClean="0"/>
          </a:p>
          <a:p>
            <a:r>
              <a:rPr kumimoji="1" lang="ja-JP" altLang="en-US" dirty="0" smtClean="0"/>
              <a:t>報酬は 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要件につき 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件（最初に申請されたもの）という告知を予め行なっている例が見受けられる</a:t>
            </a:r>
            <a:endParaRPr kumimoji="1" lang="en-US" altLang="ja-JP" dirty="0" smtClean="0"/>
          </a:p>
          <a:p>
            <a:r>
              <a:rPr lang="en-US" altLang="ja-JP" dirty="0" smtClean="0"/>
              <a:t>Security Hall of Fame </a:t>
            </a:r>
            <a:r>
              <a:rPr lang="ja-JP" altLang="en-US" dirty="0" smtClean="0"/>
              <a:t>（殿堂）を設けているケースが見受けられる</a:t>
            </a:r>
            <a:endParaRPr lang="en-US" altLang="ja-JP" dirty="0" smtClean="0"/>
          </a:p>
          <a:p>
            <a:r>
              <a:rPr lang="ja-JP" altLang="en-US" dirty="0" smtClean="0"/>
              <a:t>報酬基準を公開しているケースもあるが、どちらかというと報酬範囲のみを示しているケースが多い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42A9F-11C5-4460-A0DA-20C076E74E2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293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脆弱性</a:t>
            </a:r>
            <a:r>
              <a:rPr lang="ja-JP" altLang="en-US" sz="3600" dirty="0" smtClean="0"/>
              <a:t>情報 報酬プログラム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en-US" altLang="ja-JP" sz="3600" dirty="0" smtClean="0"/>
              <a:t>(VRP) </a:t>
            </a:r>
            <a:r>
              <a:rPr lang="ja-JP" altLang="en-US" sz="3600" dirty="0" smtClean="0"/>
              <a:t>の提案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0394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の経験的特徴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ハッカーをフルタイムで雇うよりもコストパフォーマンスが高い</a:t>
            </a:r>
            <a:endParaRPr kumimoji="1" lang="en-US" altLang="ja-JP" dirty="0" smtClean="0"/>
          </a:p>
          <a:p>
            <a:r>
              <a:rPr lang="ja-JP" altLang="en-US" dirty="0" smtClean="0"/>
              <a:t>定額</a:t>
            </a:r>
            <a:r>
              <a:rPr lang="ja-JP" altLang="en-US" dirty="0"/>
              <a:t>より</a:t>
            </a:r>
            <a:r>
              <a:rPr lang="ja-JP" altLang="en-US" dirty="0" smtClean="0"/>
              <a:t>も内容によって段階的</a:t>
            </a:r>
            <a:r>
              <a:rPr lang="ja-JP" altLang="en-US" dirty="0"/>
              <a:t>な</a:t>
            </a:r>
            <a:r>
              <a:rPr lang="ja-JP" altLang="en-US" dirty="0" smtClean="0"/>
              <a:t>報酬制度を設けた方がコストパフォーマンスが高い</a:t>
            </a:r>
            <a:endParaRPr lang="en-US" altLang="ja-JP" dirty="0" smtClean="0"/>
          </a:p>
          <a:p>
            <a:endParaRPr kumimoji="1" lang="en-US" altLang="ja-JP" dirty="0"/>
          </a:p>
          <a:p>
            <a:pPr marL="0" indent="0">
              <a:buNone/>
            </a:pPr>
            <a:r>
              <a:rPr lang="en-US" altLang="ja-JP" sz="2400" dirty="0" smtClean="0"/>
              <a:t>“An </a:t>
            </a:r>
            <a:r>
              <a:rPr lang="en-US" altLang="ja-JP" sz="2400" dirty="0"/>
              <a:t>Empirical Study of Vulnerability Rewards </a:t>
            </a:r>
            <a:r>
              <a:rPr lang="en-US" altLang="ja-JP" sz="2400" dirty="0" smtClean="0"/>
              <a:t>Programs”</a:t>
            </a:r>
          </a:p>
          <a:p>
            <a:pPr marL="0" indent="0">
              <a:buNone/>
            </a:pPr>
            <a:r>
              <a:rPr lang="ja-JP" altLang="en-US" sz="2400" dirty="0" smtClean="0"/>
              <a:t>（カリフォルニア</a:t>
            </a:r>
            <a:r>
              <a:rPr lang="ja-JP" altLang="en-US" sz="2400" dirty="0"/>
              <a:t>大学</a:t>
            </a:r>
            <a:r>
              <a:rPr lang="ja-JP" altLang="en-US" sz="2400" dirty="0" smtClean="0"/>
              <a:t>バークレー校 </a:t>
            </a:r>
            <a:r>
              <a:rPr lang="en-US" altLang="ja-JP" sz="2400" dirty="0"/>
              <a:t>Matthew </a:t>
            </a:r>
            <a:r>
              <a:rPr lang="en-US" altLang="ja-JP" sz="2400" dirty="0" err="1"/>
              <a:t>Finifter</a:t>
            </a:r>
            <a:r>
              <a:rPr lang="en-US" altLang="ja-JP" sz="2400" dirty="0"/>
              <a:t>, </a:t>
            </a:r>
            <a:r>
              <a:rPr lang="en-US" altLang="ja-JP" sz="2400" dirty="0" err="1"/>
              <a:t>Devdatta</a:t>
            </a:r>
            <a:r>
              <a:rPr lang="en-US" altLang="ja-JP" sz="2400" dirty="0"/>
              <a:t> </a:t>
            </a:r>
            <a:r>
              <a:rPr lang="en-US" altLang="ja-JP" sz="2400" dirty="0" err="1"/>
              <a:t>Akhawe</a:t>
            </a:r>
            <a:r>
              <a:rPr lang="en-US" altLang="ja-JP" sz="2400" dirty="0"/>
              <a:t>, and David </a:t>
            </a:r>
            <a:r>
              <a:rPr lang="en-US" altLang="ja-JP" sz="2400" dirty="0" smtClean="0"/>
              <a:t>Wagner</a:t>
            </a:r>
            <a:r>
              <a:rPr lang="ja-JP" altLang="en-US" sz="2400" dirty="0" smtClean="0"/>
              <a:t>）より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64400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とは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企業が自社製品の脆弱性情報を募集し、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有効な情報に対して報酬を与える制度</a:t>
            </a:r>
            <a:endParaRPr lang="en-US" altLang="ja-JP" dirty="0" smtClean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1371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の動機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K&amp;T </a:t>
            </a:r>
            <a:r>
              <a:rPr lang="ja-JP" altLang="en-US" dirty="0" smtClean="0"/>
              <a:t>検討中に </a:t>
            </a:r>
            <a:r>
              <a:rPr lang="en-US" altLang="ja-JP" dirty="0" smtClean="0"/>
              <a:t>NTD</a:t>
            </a:r>
            <a:r>
              <a:rPr lang="ja-JP" altLang="en-US" dirty="0" smtClean="0"/>
              <a:t>（</a:t>
            </a:r>
            <a:r>
              <a:rPr lang="en-US" altLang="ja-JP" dirty="0"/>
              <a:t>Eugene</a:t>
            </a:r>
            <a:r>
              <a:rPr lang="ja-JP" altLang="en-US" dirty="0"/>
              <a:t> さん</a:t>
            </a:r>
            <a:r>
              <a:rPr lang="ja-JP" altLang="en-US" dirty="0" smtClean="0"/>
              <a:t>）から提案</a:t>
            </a:r>
            <a:endParaRPr lang="en-US" altLang="ja-JP" dirty="0" smtClean="0"/>
          </a:p>
          <a:p>
            <a:r>
              <a:rPr lang="ja-JP" altLang="en-US" dirty="0" smtClean="0"/>
              <a:t>脆弱性の情報が悪用される前に入手することは非常に困難</a:t>
            </a:r>
            <a:endParaRPr kumimoji="1" lang="en-US" altLang="ja-JP" dirty="0" smtClean="0"/>
          </a:p>
          <a:p>
            <a:r>
              <a:rPr lang="ja-JP" altLang="en-US" dirty="0" smtClean="0"/>
              <a:t>脆弱性情報の行き場がなく悪用され易い</a:t>
            </a:r>
            <a:endParaRPr lang="en-US" altLang="ja-JP" dirty="0" smtClean="0"/>
          </a:p>
          <a:p>
            <a:r>
              <a:rPr lang="ja-JP" altLang="en-US" dirty="0"/>
              <a:t>今後 </a:t>
            </a:r>
            <a:r>
              <a:rPr lang="en-US" altLang="ja-JP" dirty="0"/>
              <a:t>K&amp;T </a:t>
            </a:r>
            <a:r>
              <a:rPr lang="ja-JP" altLang="en-US" dirty="0"/>
              <a:t>手段のみに依存し続けるのはコストとリスクが</a:t>
            </a:r>
            <a:r>
              <a:rPr lang="ja-JP" altLang="en-US" dirty="0" smtClean="0"/>
              <a:t>高い</a:t>
            </a:r>
            <a:endParaRPr lang="en-US" altLang="ja-JP" dirty="0" smtClean="0"/>
          </a:p>
          <a:p>
            <a:r>
              <a:rPr lang="ja-JP" altLang="en-US" dirty="0"/>
              <a:t>他社</a:t>
            </a:r>
            <a:r>
              <a:rPr lang="ja-JP" altLang="en-US" dirty="0" smtClean="0"/>
              <a:t>の </a:t>
            </a:r>
            <a:r>
              <a:rPr lang="en-US" altLang="ja-JP" dirty="0" smtClean="0"/>
              <a:t>VRP </a:t>
            </a:r>
            <a:r>
              <a:rPr lang="ja-JP" altLang="en-US" dirty="0" smtClean="0"/>
              <a:t>採用例が豊富である</a:t>
            </a:r>
            <a:endParaRPr lang="en-US" altLang="ja-JP" dirty="0" smtClean="0"/>
          </a:p>
          <a:p>
            <a:r>
              <a:rPr kumimoji="1" lang="ja-JP" altLang="en-US" dirty="0" smtClean="0"/>
              <a:t>他社の実績についても分かってきた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（</a:t>
            </a:r>
            <a:r>
              <a:rPr kumimoji="1" lang="en-US" altLang="ja-JP" dirty="0" smtClean="0"/>
              <a:t>Google Chrome, Mozilla Firefox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7223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の目的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脆弱性情報を独占的に収集する</a:t>
            </a:r>
            <a:endParaRPr kumimoji="1" lang="en-US" altLang="ja-JP" dirty="0" smtClean="0"/>
          </a:p>
          <a:p>
            <a:r>
              <a:rPr lang="ja-JP" altLang="en-US" dirty="0" smtClean="0"/>
              <a:t>脆弱性情報が悪用されることを抑止する</a:t>
            </a:r>
            <a:endParaRPr lang="en-US" altLang="ja-JP" dirty="0" smtClean="0"/>
          </a:p>
          <a:p>
            <a:r>
              <a:rPr kumimoji="1" lang="ja-JP" altLang="en-US" dirty="0" smtClean="0"/>
              <a:t>脆弱性</a:t>
            </a:r>
            <a:r>
              <a:rPr lang="ja-JP" altLang="en-US" dirty="0" smtClean="0"/>
              <a:t>をいち早く本体更新で塞ぐ</a:t>
            </a:r>
            <a:endParaRPr kumimoji="1" lang="en-US" altLang="ja-JP" dirty="0" smtClean="0"/>
          </a:p>
          <a:p>
            <a:r>
              <a:rPr lang="ja-JP" altLang="en-US" dirty="0" smtClean="0"/>
              <a:t>将来同じ</a:t>
            </a:r>
            <a:r>
              <a:rPr lang="ja-JP" altLang="en-US" dirty="0"/>
              <a:t>よう</a:t>
            </a:r>
            <a:r>
              <a:rPr lang="ja-JP" altLang="en-US" dirty="0" smtClean="0"/>
              <a:t>な脆弱性が発生しないように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今後に活かす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実装方法へのフィードバック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テスト方法へのフィードバック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設計方法へのフィードバック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412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VRP </a:t>
            </a:r>
            <a:r>
              <a:rPr lang="ja-JP" altLang="en-US" dirty="0" smtClean="0"/>
              <a:t>実施手段 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NOA </a:t>
            </a:r>
            <a:r>
              <a:rPr lang="ja-JP" altLang="en-US" dirty="0" smtClean="0"/>
              <a:t>のウェブサイトで窓口の連絡先を公開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メールアドレス（</a:t>
            </a:r>
            <a:r>
              <a:rPr kumimoji="1" lang="en-US" altLang="ja-JP" dirty="0" smtClean="0"/>
              <a:t>ex. security@noa.nintendo.com</a:t>
            </a:r>
            <a:r>
              <a:rPr kumimoji="1" lang="ja-JP" altLang="en-US" dirty="0" smtClean="0"/>
              <a:t>）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PGP Key</a:t>
            </a:r>
            <a:endParaRPr kumimoji="1" lang="en-US" altLang="ja-JP" dirty="0"/>
          </a:p>
          <a:p>
            <a:r>
              <a:rPr lang="ja-JP" altLang="en-US" dirty="0" smtClean="0"/>
              <a:t>報酬範囲は </a:t>
            </a:r>
            <a:r>
              <a:rPr lang="en-US" altLang="ja-JP" dirty="0" smtClean="0"/>
              <a:t>1</a:t>
            </a:r>
            <a:r>
              <a:rPr lang="ja-JP" altLang="en-US" dirty="0" smtClean="0"/>
              <a:t>件につき </a:t>
            </a:r>
            <a:r>
              <a:rPr kumimoji="1" lang="ja-JP" altLang="en-US" dirty="0" smtClean="0"/>
              <a:t>～ </a:t>
            </a:r>
            <a:r>
              <a:rPr kumimoji="1" lang="en-US" altLang="ja-JP" dirty="0" smtClean="0"/>
              <a:t>$3,000-</a:t>
            </a:r>
          </a:p>
          <a:p>
            <a:r>
              <a:rPr lang="ja-JP" altLang="en-US" dirty="0"/>
              <a:t>同一の脆弱性情報に対して</a:t>
            </a:r>
            <a:r>
              <a:rPr lang="ja-JP" altLang="en-US" dirty="0" smtClean="0"/>
              <a:t>報酬が適用されるの</a:t>
            </a:r>
            <a:r>
              <a:rPr lang="ja-JP" altLang="en-US" dirty="0"/>
              <a:t>は </a:t>
            </a:r>
            <a:r>
              <a:rPr lang="en-US" altLang="ja-JP" dirty="0"/>
              <a:t>1</a:t>
            </a:r>
            <a:r>
              <a:rPr lang="ja-JP" altLang="en-US" dirty="0"/>
              <a:t>回のみ</a:t>
            </a:r>
            <a:endParaRPr lang="en-US" altLang="ja-JP" dirty="0"/>
          </a:p>
          <a:p>
            <a:r>
              <a:rPr lang="ja-JP" altLang="en-US" dirty="0"/>
              <a:t>最新の本体バージョンで再現可能な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/>
              <a:t>脆弱性情報のみを対象と</a:t>
            </a:r>
            <a:r>
              <a:rPr lang="ja-JP" altLang="en-US" dirty="0" smtClean="0"/>
              <a:t>する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1518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ワークフロー 案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008744"/>
              </p:ext>
            </p:extLst>
          </p:nvPr>
        </p:nvGraphicFramePr>
        <p:xfrm>
          <a:off x="2411760" y="1600200"/>
          <a:ext cx="6192688" cy="4061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359976" y="2058955"/>
            <a:ext cx="1517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脆弱性情報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35176" y="408556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フィルタリング済み情報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132843" y="3693487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スコアリング結果</a:t>
            </a:r>
            <a:endParaRPr kumimoji="1" lang="en-US" altLang="ja-JP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支払い可能時期の決定</a:t>
            </a:r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NUP </a:t>
            </a:r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後</a:t>
            </a:r>
            <a:r>
              <a:rPr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を指定</a:t>
            </a:r>
            <a:r>
              <a:rPr kumimoji="1"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する）</a:t>
            </a:r>
            <a:endParaRPr kumimoji="1" lang="en-US" altLang="ja-JP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837138" y="3044619"/>
            <a:ext cx="1224136" cy="71777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NCL (PSEG)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022092" y="1781956"/>
            <a:ext cx="1659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結果通達と</a:t>
            </a:r>
            <a:endParaRPr lang="en-US" altLang="ja-JP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ja-JP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報酬（あれば）、</a:t>
            </a:r>
            <a:endParaRPr lang="en-US" altLang="ja-JP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NDA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H="1" flipV="1">
            <a:off x="2123728" y="3901698"/>
            <a:ext cx="1656184" cy="12109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 flipV="1">
            <a:off x="1341194" y="2015128"/>
            <a:ext cx="108012" cy="8263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692638" y="2428287"/>
            <a:ext cx="648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NUP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300192" y="3532366"/>
            <a:ext cx="1738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B0F0"/>
                </a:solidFill>
              </a:rPr>
              <a:t>- </a:t>
            </a:r>
            <a:r>
              <a:rPr kumimoji="1" lang="ja-JP" altLang="en-US" dirty="0" smtClean="0">
                <a:solidFill>
                  <a:srgbClr val="00B0F0"/>
                </a:solidFill>
              </a:rPr>
              <a:t>フィルタリング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935176" y="5477647"/>
            <a:ext cx="159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再現</a:t>
            </a:r>
            <a:r>
              <a:rPr lang="ja-JP" altLang="en-US" dirty="0">
                <a:solidFill>
                  <a:srgbClr val="00B0F0"/>
                </a:solidFill>
              </a:rPr>
              <a:t>確認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563888" y="5471563"/>
            <a:ext cx="188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残り</a:t>
            </a:r>
            <a:r>
              <a:rPr lang="ja-JP" altLang="en-US" dirty="0">
                <a:solidFill>
                  <a:srgbClr val="00B0F0"/>
                </a:solidFill>
              </a:rPr>
              <a:t>の</a:t>
            </a:r>
            <a:r>
              <a:rPr lang="ja-JP" altLang="en-US" dirty="0" smtClean="0">
                <a:solidFill>
                  <a:srgbClr val="00B0F0"/>
                </a:solidFill>
              </a:rPr>
              <a:t>再現</a:t>
            </a:r>
            <a:r>
              <a:rPr lang="ja-JP" altLang="en-US" dirty="0" smtClean="0">
                <a:solidFill>
                  <a:srgbClr val="00B0F0"/>
                </a:solidFill>
              </a:rPr>
              <a:t>確認</a:t>
            </a:r>
            <a:r>
              <a:rPr lang="en-US" altLang="ja-JP" dirty="0" smtClean="0">
                <a:solidFill>
                  <a:srgbClr val="00B0F0"/>
                </a:solidFill>
              </a:rPr>
              <a:t/>
            </a:r>
            <a:br>
              <a:rPr lang="en-US" altLang="ja-JP" dirty="0" smtClean="0">
                <a:solidFill>
                  <a:srgbClr val="00B0F0"/>
                </a:solidFill>
              </a:rPr>
            </a:br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スコアリング</a:t>
            </a:r>
            <a:endParaRPr lang="en-US" altLang="ja-JP" dirty="0" smtClean="0">
              <a:solidFill>
                <a:srgbClr val="00B0F0"/>
              </a:solidFill>
            </a:endParaRPr>
          </a:p>
          <a:p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記録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98136" y="3762392"/>
            <a:ext cx="159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実装</a:t>
            </a:r>
            <a:r>
              <a:rPr lang="ja-JP" altLang="en-US" dirty="0" smtClean="0">
                <a:solidFill>
                  <a:srgbClr val="00B0F0"/>
                </a:solidFill>
              </a:rPr>
              <a:t>の修正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2192264" y="5112677"/>
            <a:ext cx="1542026" cy="1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角丸四角形 25"/>
          <p:cNvSpPr/>
          <p:nvPr/>
        </p:nvSpPr>
        <p:spPr>
          <a:xfrm>
            <a:off x="837138" y="4759493"/>
            <a:ext cx="1224136" cy="71777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NCL </a:t>
            </a:r>
            <a:br>
              <a:rPr kumimoji="1" lang="en-US" altLang="ja-JP" dirty="0" smtClean="0"/>
            </a:br>
            <a:r>
              <a:rPr kumimoji="1" lang="en-US" altLang="ja-JP" dirty="0" smtClean="0"/>
              <a:t>(SDD)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05090" y="5493795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</a:t>
            </a:r>
            <a:r>
              <a:rPr lang="ja-JP" altLang="en-US" dirty="0" smtClean="0">
                <a:solidFill>
                  <a:srgbClr val="00B0F0"/>
                </a:solidFill>
              </a:rPr>
              <a:t>次</a:t>
            </a:r>
            <a:r>
              <a:rPr lang="ja-JP" altLang="en-US" dirty="0" smtClean="0">
                <a:solidFill>
                  <a:srgbClr val="00B0F0"/>
                </a:solidFill>
              </a:rPr>
              <a:t>世代設計へ反映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922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課題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悪用ルートの報酬額が不明</a:t>
            </a:r>
            <a:endParaRPr kumimoji="1" lang="en-US" altLang="ja-JP" dirty="0" smtClean="0"/>
          </a:p>
          <a:p>
            <a:r>
              <a:rPr kumimoji="1" lang="ja-JP" altLang="en-US" dirty="0" smtClean="0"/>
              <a:t>報酬の費用処理方法</a:t>
            </a:r>
            <a:endParaRPr kumimoji="1" lang="en-US" altLang="ja-JP" dirty="0" smtClean="0"/>
          </a:p>
          <a:p>
            <a:r>
              <a:rPr kumimoji="1" lang="ja-JP" altLang="en-US" dirty="0" smtClean="0"/>
              <a:t>ワークフローの構築（組織の割り当て）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ネットワーク担当者など、決定事項に従って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それぞれの役割で主体的に動けるように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フィルタリング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（センシティブな情報なので外注不可？！）</a:t>
            </a:r>
            <a:endParaRPr lang="en-US" altLang="ja-JP" dirty="0" smtClean="0"/>
          </a:p>
          <a:p>
            <a:pPr lvl="1"/>
            <a:r>
              <a:rPr kumimoji="1" lang="en-US" altLang="ja-JP" dirty="0" smtClean="0"/>
              <a:t>NOA – NERD – NCL </a:t>
            </a:r>
            <a:r>
              <a:rPr kumimoji="1" lang="ja-JP" altLang="en-US" dirty="0" smtClean="0"/>
              <a:t>の情報共有方法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95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他社の </a:t>
            </a:r>
            <a:r>
              <a:rPr lang="en-US" altLang="ja-JP" dirty="0" smtClean="0"/>
              <a:t>VRP </a:t>
            </a:r>
            <a:r>
              <a:rPr lang="ja-JP" altLang="en-US" dirty="0" smtClean="0"/>
              <a:t>例</a:t>
            </a:r>
            <a:r>
              <a:rPr lang="ja-JP" altLang="en-US" sz="2800" dirty="0" smtClean="0"/>
              <a:t>（参考資料を別途添付）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67544" y="1628800"/>
            <a:ext cx="3600400" cy="1800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PGP (Email)</a:t>
            </a:r>
            <a:endParaRPr kumimoji="1" lang="ja-JP" altLang="en-US" sz="2800" dirty="0"/>
          </a:p>
        </p:txBody>
      </p:sp>
      <p:sp>
        <p:nvSpPr>
          <p:cNvPr id="5" name="正方形/長方形 4"/>
          <p:cNvSpPr/>
          <p:nvPr/>
        </p:nvSpPr>
        <p:spPr>
          <a:xfrm>
            <a:off x="5004048" y="1628800"/>
            <a:ext cx="3672408" cy="18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$200 - $3,000</a:t>
            </a:r>
          </a:p>
          <a:p>
            <a:pPr algn="ctr"/>
            <a:r>
              <a:rPr lang="ja-JP" altLang="en-US" sz="2800" dirty="0" smtClean="0"/>
              <a:t>の報酬額</a:t>
            </a:r>
            <a:endParaRPr kumimoji="1" lang="ja-JP" altLang="en-US" sz="2800" dirty="0"/>
          </a:p>
        </p:txBody>
      </p:sp>
      <p:sp>
        <p:nvSpPr>
          <p:cNvPr id="6" name="正方形/長方形 5"/>
          <p:cNvSpPr/>
          <p:nvPr/>
        </p:nvSpPr>
        <p:spPr>
          <a:xfrm>
            <a:off x="467544" y="4293096"/>
            <a:ext cx="3600400" cy="1800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報酬の適用は</a:t>
            </a:r>
            <a:r>
              <a:rPr kumimoji="1" lang="en-US" altLang="ja-JP" sz="2800" dirty="0" smtClean="0"/>
              <a:t/>
            </a:r>
            <a:br>
              <a:rPr kumimoji="1" lang="en-US" altLang="ja-JP" sz="2800" dirty="0" smtClean="0"/>
            </a:br>
            <a:r>
              <a:rPr kumimoji="1" lang="en-US" altLang="ja-JP" sz="2800" dirty="0" smtClean="0"/>
              <a:t>1</a:t>
            </a:r>
            <a:r>
              <a:rPr kumimoji="1" lang="ja-JP" altLang="en-US" sz="2800" dirty="0" smtClean="0"/>
              <a:t>要件につき </a:t>
            </a:r>
            <a:r>
              <a:rPr lang="en-US" altLang="ja-JP" sz="2800" dirty="0" smtClean="0"/>
              <a:t>1</a:t>
            </a:r>
            <a:r>
              <a:rPr lang="ja-JP" altLang="en-US" sz="2800" dirty="0" smtClean="0"/>
              <a:t>件</a:t>
            </a:r>
            <a:endParaRPr kumimoji="1" lang="ja-JP" altLang="en-US" sz="2800" dirty="0"/>
          </a:p>
        </p:txBody>
      </p:sp>
      <p:sp>
        <p:nvSpPr>
          <p:cNvPr id="7" name="正方形/長方形 6"/>
          <p:cNvSpPr/>
          <p:nvPr/>
        </p:nvSpPr>
        <p:spPr>
          <a:xfrm>
            <a:off x="5004048" y="4293096"/>
            <a:ext cx="3668176" cy="1800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セキュリティ</a:t>
            </a:r>
            <a:r>
              <a:rPr kumimoji="1" lang="en-US" altLang="ja-JP" sz="2800" dirty="0" smtClean="0"/>
              <a:t/>
            </a:r>
            <a:br>
              <a:rPr kumimoji="1" lang="en-US" altLang="ja-JP" sz="2800" dirty="0" smtClean="0"/>
            </a:br>
            <a:r>
              <a:rPr kumimoji="1" lang="ja-JP" altLang="en-US" sz="2800" dirty="0" smtClean="0"/>
              <a:t>名誉の殿堂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0556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他社の </a:t>
            </a:r>
            <a:r>
              <a:rPr kumimoji="1" lang="en-US" altLang="ja-JP" dirty="0" smtClean="0"/>
              <a:t>VRP </a:t>
            </a:r>
            <a:r>
              <a:rPr kumimoji="1" lang="ja-JP" altLang="en-US" dirty="0" smtClean="0"/>
              <a:t>実績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Google Chrome</a:t>
            </a:r>
          </a:p>
          <a:p>
            <a:r>
              <a:rPr kumimoji="1" lang="en-US" altLang="ja-JP" dirty="0" smtClean="0"/>
              <a:t>3</a:t>
            </a:r>
            <a:r>
              <a:rPr kumimoji="1" lang="ja-JP" altLang="en-US" dirty="0" smtClean="0"/>
              <a:t>年で </a:t>
            </a:r>
            <a:r>
              <a:rPr kumimoji="1" lang="en-US" altLang="ja-JP" dirty="0" smtClean="0"/>
              <a:t>501</a:t>
            </a:r>
            <a:r>
              <a:rPr kumimoji="1" lang="ja-JP" altLang="en-US" dirty="0" smtClean="0"/>
              <a:t>件、合計 </a:t>
            </a:r>
            <a:r>
              <a:rPr kumimoji="1" lang="en-US" altLang="ja-JP" dirty="0" smtClean="0"/>
              <a:t>$580,000-</a:t>
            </a:r>
            <a:r>
              <a:rPr kumimoji="1" lang="ja-JP" altLang="en-US" dirty="0" smtClean="0"/>
              <a:t> の報酬額</a:t>
            </a:r>
            <a:endParaRPr kumimoji="1" lang="en-US" altLang="ja-JP" dirty="0" smtClean="0"/>
          </a:p>
          <a:p>
            <a:r>
              <a:rPr lang="ja-JP" altLang="en-US" dirty="0" smtClean="0"/>
              <a:t>脆弱性の修正のうち </a:t>
            </a:r>
            <a:r>
              <a:rPr lang="en-US" altLang="ja-JP" dirty="0" smtClean="0"/>
              <a:t>28% </a:t>
            </a:r>
            <a:r>
              <a:rPr lang="ja-JP" altLang="en-US" dirty="0" smtClean="0"/>
              <a:t>が申告されたもの</a:t>
            </a:r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Mozilla Firefox</a:t>
            </a:r>
          </a:p>
          <a:p>
            <a:r>
              <a:rPr lang="en-US" altLang="ja-JP" dirty="0" smtClean="0"/>
              <a:t>3</a:t>
            </a:r>
            <a:r>
              <a:rPr lang="ja-JP" altLang="en-US" dirty="0" smtClean="0"/>
              <a:t>年で </a:t>
            </a:r>
            <a:r>
              <a:rPr lang="en-US" altLang="ja-JP" dirty="0" smtClean="0"/>
              <a:t>190</a:t>
            </a:r>
            <a:r>
              <a:rPr lang="ja-JP" altLang="en-US" dirty="0" smtClean="0"/>
              <a:t>件、合計 </a:t>
            </a:r>
            <a:r>
              <a:rPr lang="en-US" altLang="ja-JP" dirty="0" smtClean="0"/>
              <a:t>$570,000- </a:t>
            </a:r>
            <a:r>
              <a:rPr lang="ja-JP" altLang="en-US" dirty="0" smtClean="0"/>
              <a:t>の報酬額</a:t>
            </a:r>
            <a:endParaRPr lang="en-US" altLang="ja-JP" dirty="0" smtClean="0"/>
          </a:p>
          <a:p>
            <a:r>
              <a:rPr lang="ja-JP" altLang="en-US" dirty="0" smtClean="0"/>
              <a:t>脆弱性の修正のうち、</a:t>
            </a:r>
            <a:r>
              <a:rPr lang="en-US" altLang="ja-JP" dirty="0" smtClean="0"/>
              <a:t>24% </a:t>
            </a:r>
            <a:r>
              <a:rPr lang="ja-JP" altLang="en-US" dirty="0" smtClean="0"/>
              <a:t>が申告されたもの</a:t>
            </a:r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r>
              <a:rPr lang="ja-JP" altLang="en-US" sz="2600" dirty="0" smtClean="0"/>
              <a:t>（分野が異なるのであまり参考にならないかも知れない）</a:t>
            </a:r>
            <a:endParaRPr lang="en-US" altLang="ja-JP" sz="2600" dirty="0" smtClean="0"/>
          </a:p>
        </p:txBody>
      </p:sp>
    </p:spTree>
    <p:extLst>
      <p:ext uri="{BB962C8B-B14F-4D97-AF65-F5344CB8AC3E}">
        <p14:creationId xmlns:p14="http://schemas.microsoft.com/office/powerpoint/2010/main" val="3659708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441</Words>
  <Application>Microsoft Office PowerPoint</Application>
  <PresentationFormat>画面に合わせる (4:3)</PresentationFormat>
  <Paragraphs>86</Paragraphs>
  <Slides>10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テーマ</vt:lpstr>
      <vt:lpstr>脆弱性情報 報酬プログラム (VRP) の提案</vt:lpstr>
      <vt:lpstr>VRP とは</vt:lpstr>
      <vt:lpstr>VRP の動機</vt:lpstr>
      <vt:lpstr>VRP の目的</vt:lpstr>
      <vt:lpstr>VRP 実施手段 案</vt:lpstr>
      <vt:lpstr>VRP ワークフロー 案</vt:lpstr>
      <vt:lpstr>課題</vt:lpstr>
      <vt:lpstr>他社の VRP 例（参考資料を別途添付）</vt:lpstr>
      <vt:lpstr>他社の VRP 実績</vt:lpstr>
      <vt:lpstr>VRP の経験的特徴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白井 達広</dc:creator>
  <cp:lastModifiedBy>白井 達広</cp:lastModifiedBy>
  <cp:revision>29</cp:revision>
  <dcterms:created xsi:type="dcterms:W3CDTF">2013-07-26T07:35:27Z</dcterms:created>
  <dcterms:modified xsi:type="dcterms:W3CDTF">2013-07-26T11:25:13Z</dcterms:modified>
</cp:coreProperties>
</file>