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59" r:id="rId7"/>
    <p:sldId id="268" r:id="rId8"/>
    <p:sldId id="269" r:id="rId9"/>
    <p:sldId id="270" r:id="rId10"/>
    <p:sldId id="271" r:id="rId11"/>
    <p:sldId id="272" r:id="rId12"/>
    <p:sldId id="273" r:id="rId1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02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2014/4/10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2014/4/10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2014/4/10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2014/4/10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2014/4/10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2014/4/10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2014/4/10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2014/4/10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2014/4/10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2014/4/10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2014/4/10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2014/4/10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NVSS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IRD1, </a:t>
            </a:r>
            <a:r>
              <a:rPr lang="en-US" altLang="ja-JP" dirty="0" smtClean="0"/>
              <a:t>Nintendo</a:t>
            </a:r>
          </a:p>
          <a:p>
            <a:r>
              <a:rPr kumimoji="1" lang="en-US" altLang="ja-JP" dirty="0" smtClean="0"/>
              <a:t>APR, 2014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7904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use case 4</a:t>
            </a:r>
            <a:br>
              <a:rPr lang="en-US" altLang="ja-JP" dirty="0" smtClean="0"/>
            </a:br>
            <a:r>
              <a:rPr lang="en-US" altLang="ja-JP" dirty="0" smtClean="0"/>
              <a:t>MSET </a:t>
            </a:r>
            <a:r>
              <a:rPr lang="en-US" altLang="ja-JP" dirty="0" err="1" smtClean="0"/>
              <a:t>vuln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8971471"/>
              </p:ext>
            </p:extLst>
          </p:nvPr>
        </p:nvGraphicFramePr>
        <p:xfrm>
          <a:off x="457200" y="1600200"/>
          <a:ext cx="6172200" cy="434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N/A case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Productivity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Hardware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Availability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Physical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Legality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Illegal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Access Vector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N/A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Access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Under 6.0 firmware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Authentication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N/A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Using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Cartridge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Confidentiality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Part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Integrity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Part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Availability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Part</a:t>
                      </a:r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円/楕円 3"/>
          <p:cNvSpPr/>
          <p:nvPr/>
        </p:nvSpPr>
        <p:spPr>
          <a:xfrm>
            <a:off x="7020272" y="1628800"/>
            <a:ext cx="1440160" cy="14401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000" dirty="0" smtClean="0"/>
              <a:t>Base Metrics</a:t>
            </a:r>
          </a:p>
          <a:p>
            <a:pPr algn="ctr"/>
            <a:r>
              <a:rPr lang="en-US" altLang="ja-JP" sz="4000" dirty="0"/>
              <a:t>3</a:t>
            </a:r>
            <a:r>
              <a:rPr kumimoji="1" lang="en-US" altLang="ja-JP" sz="4000" dirty="0" smtClean="0"/>
              <a:t>.9</a:t>
            </a:r>
            <a:endParaRPr kumimoji="1" lang="ja-JP" altLang="en-US" sz="4000" dirty="0"/>
          </a:p>
        </p:txBody>
      </p:sp>
      <p:sp>
        <p:nvSpPr>
          <p:cNvPr id="6" name="円/楕円 5"/>
          <p:cNvSpPr/>
          <p:nvPr/>
        </p:nvSpPr>
        <p:spPr>
          <a:xfrm>
            <a:off x="7020272" y="3140968"/>
            <a:ext cx="1440160" cy="14401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000" dirty="0" smtClean="0"/>
              <a:t>Temp</a:t>
            </a:r>
          </a:p>
          <a:p>
            <a:pPr algn="ctr"/>
            <a:r>
              <a:rPr lang="en-US" altLang="ja-JP" sz="2000" dirty="0" smtClean="0"/>
              <a:t>Metrics</a:t>
            </a:r>
          </a:p>
          <a:p>
            <a:pPr algn="ctr"/>
            <a:r>
              <a:rPr kumimoji="1" lang="en-US" altLang="ja-JP" sz="4000" dirty="0" smtClean="0"/>
              <a:t>3.4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87022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use case 5</a:t>
            </a:r>
            <a:br>
              <a:rPr lang="en-US" altLang="ja-JP" dirty="0" smtClean="0"/>
            </a:br>
            <a:r>
              <a:rPr lang="en-US" altLang="ja-JP" dirty="0" smtClean="0"/>
              <a:t>sandbox </a:t>
            </a:r>
            <a:r>
              <a:rPr lang="en-US" altLang="ja-JP" dirty="0" err="1" smtClean="0"/>
              <a:t>vuln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4592072"/>
              </p:ext>
            </p:extLst>
          </p:nvPr>
        </p:nvGraphicFramePr>
        <p:xfrm>
          <a:off x="457200" y="1600200"/>
          <a:ext cx="6172200" cy="434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N/A case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Productivity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Hardware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Availability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Physical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Legality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Access Vector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N/A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Access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Under 6.0 firmware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Authentication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N/A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Using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Need entry</a:t>
                      </a:r>
                      <a:r>
                        <a:rPr kumimoji="1" lang="en-US" altLang="ja-JP" baseline="0" dirty="0" smtClean="0"/>
                        <a:t> point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Confidentiality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Part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Integrity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Part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Availability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Part</a:t>
                      </a:r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円/楕円 3"/>
          <p:cNvSpPr/>
          <p:nvPr/>
        </p:nvSpPr>
        <p:spPr>
          <a:xfrm>
            <a:off x="7020272" y="1628800"/>
            <a:ext cx="1440160" cy="14401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000" dirty="0" smtClean="0"/>
              <a:t>Base Metrics</a:t>
            </a:r>
          </a:p>
          <a:p>
            <a:pPr algn="ctr"/>
            <a:r>
              <a:rPr lang="en-US" altLang="ja-JP" sz="4000" dirty="0" smtClean="0"/>
              <a:t>6.8</a:t>
            </a:r>
            <a:endParaRPr kumimoji="1" lang="ja-JP" altLang="en-US" sz="4000" dirty="0"/>
          </a:p>
        </p:txBody>
      </p:sp>
      <p:sp>
        <p:nvSpPr>
          <p:cNvPr id="6" name="円/楕円 5"/>
          <p:cNvSpPr/>
          <p:nvPr/>
        </p:nvSpPr>
        <p:spPr>
          <a:xfrm>
            <a:off x="7020272" y="3140968"/>
            <a:ext cx="1440160" cy="14401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000" dirty="0" smtClean="0"/>
              <a:t>Temp</a:t>
            </a:r>
          </a:p>
          <a:p>
            <a:pPr algn="ctr"/>
            <a:r>
              <a:rPr lang="en-US" altLang="ja-JP" sz="2000" dirty="0" smtClean="0"/>
              <a:t>Metrics</a:t>
            </a:r>
          </a:p>
          <a:p>
            <a:pPr algn="ctr"/>
            <a:r>
              <a:rPr kumimoji="1" lang="en-US" altLang="ja-JP" sz="4000" dirty="0" smtClean="0"/>
              <a:t>2.5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0942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use case 6</a:t>
            </a:r>
            <a:br>
              <a:rPr lang="en-US" altLang="ja-JP" dirty="0" smtClean="0"/>
            </a:br>
            <a:r>
              <a:rPr lang="en-US" altLang="ja-JP" dirty="0" smtClean="0"/>
              <a:t>process9 </a:t>
            </a:r>
            <a:r>
              <a:rPr lang="en-US" altLang="ja-JP" dirty="0" err="1" smtClean="0"/>
              <a:t>vuln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1508649"/>
              </p:ext>
            </p:extLst>
          </p:nvPr>
        </p:nvGraphicFramePr>
        <p:xfrm>
          <a:off x="457200" y="1600200"/>
          <a:ext cx="6172200" cy="434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N/A case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Productivity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Hardware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Availability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Physical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Legality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Access Vector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N/A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Access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Under 6.0 firmware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Authentication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N/A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Using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Need entry</a:t>
                      </a:r>
                      <a:r>
                        <a:rPr kumimoji="1" lang="en-US" altLang="ja-JP" baseline="0" dirty="0" smtClean="0"/>
                        <a:t> point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Confidentiality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All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Integrity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All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Availability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All</a:t>
                      </a:r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円/楕円 3"/>
          <p:cNvSpPr/>
          <p:nvPr/>
        </p:nvSpPr>
        <p:spPr>
          <a:xfrm>
            <a:off x="7020272" y="1628800"/>
            <a:ext cx="1440160" cy="14401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000" dirty="0" smtClean="0"/>
              <a:t>Base Metrics</a:t>
            </a:r>
          </a:p>
          <a:p>
            <a:pPr algn="ctr"/>
            <a:r>
              <a:rPr kumimoji="1" lang="en-US" altLang="ja-JP" sz="4000" dirty="0" smtClean="0"/>
              <a:t>9.3</a:t>
            </a:r>
            <a:endParaRPr kumimoji="1" lang="ja-JP" altLang="en-US" sz="4000" dirty="0"/>
          </a:p>
        </p:txBody>
      </p:sp>
      <p:sp>
        <p:nvSpPr>
          <p:cNvPr id="6" name="円/楕円 5"/>
          <p:cNvSpPr/>
          <p:nvPr/>
        </p:nvSpPr>
        <p:spPr>
          <a:xfrm>
            <a:off x="7020272" y="3140968"/>
            <a:ext cx="1440160" cy="14401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000" dirty="0" smtClean="0"/>
              <a:t>Temp</a:t>
            </a:r>
          </a:p>
          <a:p>
            <a:pPr algn="ctr"/>
            <a:r>
              <a:rPr lang="en-US" altLang="ja-JP" sz="2000" dirty="0" smtClean="0"/>
              <a:t>Metrics</a:t>
            </a:r>
          </a:p>
          <a:p>
            <a:pPr algn="ctr"/>
            <a:r>
              <a:rPr kumimoji="1" lang="en-US" altLang="ja-JP" sz="4000" dirty="0" smtClean="0"/>
              <a:t>3.4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94709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CVSS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Good User Model</a:t>
            </a:r>
            <a:endParaRPr kumimoji="1" lang="ja-JP" alt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Picture 2" descr="C:\Users\n1481\AppData\Local\Microsoft\Windows\Temporary Internet Files\Content.IE5\5BET3OUF\MC90028750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719922"/>
            <a:ext cx="1462371" cy="176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n1481\AppData\Local\Microsoft\Windows\Temporary Internet Files\Content.IE5\WMDFOH6F\MC90035527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472" y="2682484"/>
            <a:ext cx="1804987" cy="176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n1481\AppData\Local\Microsoft\Windows\Temporary Internet Files\Content.IE5\5BET3OUF\MC90028750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842" y="2737052"/>
            <a:ext cx="1462371" cy="176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左矢印 6"/>
          <p:cNvSpPr/>
          <p:nvPr/>
        </p:nvSpPr>
        <p:spPr>
          <a:xfrm>
            <a:off x="2639610" y="3429000"/>
            <a:ext cx="1507383" cy="876972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/>
              <a:t>Access</a:t>
            </a:r>
            <a:endParaRPr kumimoji="1" lang="ja-JP" altLang="en-US" sz="1600" dirty="0"/>
          </a:p>
        </p:txBody>
      </p:sp>
      <p:sp>
        <p:nvSpPr>
          <p:cNvPr id="8" name="左矢印 7"/>
          <p:cNvSpPr/>
          <p:nvPr/>
        </p:nvSpPr>
        <p:spPr>
          <a:xfrm>
            <a:off x="5547855" y="3127441"/>
            <a:ext cx="1507383" cy="876972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easy to publish</a:t>
            </a:r>
            <a:endParaRPr kumimoji="1" lang="ja-JP" altLang="en-US" sz="14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588224" y="2130856"/>
            <a:ext cx="2210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Create Exploit</a:t>
            </a:r>
            <a:endParaRPr kumimoji="1" lang="ja-JP" altLang="en-US" sz="28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787938" y="2130856"/>
            <a:ext cx="1808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Use Exploit</a:t>
            </a:r>
            <a:endParaRPr kumimoji="1" lang="ja-JP" altLang="en-US" sz="28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21538" y="2128729"/>
            <a:ext cx="21579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/>
              <a:t>Security Fault</a:t>
            </a:r>
            <a:endParaRPr kumimoji="1" lang="ja-JP" altLang="en-US" sz="2800" dirty="0"/>
          </a:p>
        </p:txBody>
      </p:sp>
      <p:sp>
        <p:nvSpPr>
          <p:cNvPr id="12" name="四角形吹き出し 11"/>
          <p:cNvSpPr/>
          <p:nvPr/>
        </p:nvSpPr>
        <p:spPr>
          <a:xfrm>
            <a:off x="488430" y="4869160"/>
            <a:ext cx="2715417" cy="1152128"/>
          </a:xfrm>
          <a:prstGeom prst="wedgeRectCallout">
            <a:avLst>
              <a:gd name="adj1" fmla="val -15177"/>
              <a:gd name="adj2" fmla="val -77812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Confidentiality Impact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ja-JP" dirty="0" smtClean="0"/>
              <a:t>Integrity Impact</a:t>
            </a:r>
          </a:p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Availability Impact</a:t>
            </a:r>
            <a:endParaRPr kumimoji="1" lang="ja-JP" altLang="en-US" dirty="0"/>
          </a:p>
        </p:txBody>
      </p:sp>
      <p:sp>
        <p:nvSpPr>
          <p:cNvPr id="13" name="四角形吹き出し 12"/>
          <p:cNvSpPr/>
          <p:nvPr/>
        </p:nvSpPr>
        <p:spPr>
          <a:xfrm>
            <a:off x="3275855" y="4864727"/>
            <a:ext cx="2448273" cy="1156561"/>
          </a:xfrm>
          <a:prstGeom prst="wedgeRectCallout">
            <a:avLst>
              <a:gd name="adj1" fmla="val -36815"/>
              <a:gd name="adj2" fmla="val -115385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Access Vector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ja-JP" dirty="0" smtClean="0"/>
              <a:t>Access Complexity</a:t>
            </a:r>
          </a:p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Authentication</a:t>
            </a:r>
            <a:endParaRPr kumimoji="1" lang="ja-JP" altLang="en-US" dirty="0"/>
          </a:p>
        </p:txBody>
      </p:sp>
      <p:sp>
        <p:nvSpPr>
          <p:cNvPr id="14" name="右矢印 13"/>
          <p:cNvSpPr/>
          <p:nvPr/>
        </p:nvSpPr>
        <p:spPr>
          <a:xfrm>
            <a:off x="2654459" y="2643843"/>
            <a:ext cx="1507383" cy="86982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Impact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1829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Lacking case in CVSS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Piracy Model</a:t>
            </a:r>
            <a:endParaRPr kumimoji="1" lang="ja-JP" alt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Picture 3" descr="C:\Users\n1481\AppData\Local\Microsoft\Windows\Temporary Internet Files\Content.IE5\5BET3OUF\MC90033811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566017"/>
            <a:ext cx="1644756" cy="184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n1481\AppData\Local\Microsoft\Windows\Temporary Internet Files\Content.IE5\5BET3OUF\MC90028750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445" y="2599608"/>
            <a:ext cx="1462371" cy="176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n1481\AppData\Local\Microsoft\Windows\Temporary Internet Files\Content.IE5\5BET3OUF\MC90033811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724" y="2579941"/>
            <a:ext cx="1629296" cy="1831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左矢印 6"/>
          <p:cNvSpPr/>
          <p:nvPr/>
        </p:nvSpPr>
        <p:spPr>
          <a:xfrm>
            <a:off x="5536020" y="3344116"/>
            <a:ext cx="1507383" cy="876972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publish</a:t>
            </a:r>
            <a:endParaRPr kumimoji="1" lang="ja-JP" altLang="en-US" dirty="0"/>
          </a:p>
        </p:txBody>
      </p:sp>
      <p:sp>
        <p:nvSpPr>
          <p:cNvPr id="8" name="左矢印 7"/>
          <p:cNvSpPr/>
          <p:nvPr/>
        </p:nvSpPr>
        <p:spPr>
          <a:xfrm>
            <a:off x="2627775" y="3344116"/>
            <a:ext cx="1507383" cy="876972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r>
              <a:rPr kumimoji="1" lang="en-US" altLang="ja-JP" sz="1600" dirty="0" smtClean="0"/>
              <a:t>easy to access</a:t>
            </a:r>
            <a:endParaRPr kumimoji="1" lang="ja-JP" altLang="en-US" sz="16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588224" y="2058848"/>
            <a:ext cx="2210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Create Exploit</a:t>
            </a:r>
            <a:endParaRPr kumimoji="1" lang="ja-JP" altLang="en-US" sz="28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787938" y="2058848"/>
            <a:ext cx="1808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Use Exploit</a:t>
            </a:r>
            <a:endParaRPr kumimoji="1" lang="ja-JP" altLang="en-US" sz="28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21538" y="2056721"/>
            <a:ext cx="21579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/>
              <a:t>Security Fault</a:t>
            </a:r>
            <a:endParaRPr kumimoji="1" lang="ja-JP" altLang="en-US" sz="2800" dirty="0"/>
          </a:p>
        </p:txBody>
      </p:sp>
      <p:sp>
        <p:nvSpPr>
          <p:cNvPr id="12" name="四角形吹き出し 11"/>
          <p:cNvSpPr/>
          <p:nvPr/>
        </p:nvSpPr>
        <p:spPr>
          <a:xfrm>
            <a:off x="488430" y="4797152"/>
            <a:ext cx="2715417" cy="1224136"/>
          </a:xfrm>
          <a:prstGeom prst="wedgeRectCallout">
            <a:avLst>
              <a:gd name="adj1" fmla="val -15177"/>
              <a:gd name="adj2" fmla="val -77812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Confidentiality Impact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ja-JP" dirty="0" smtClean="0"/>
              <a:t>Integrity Impact</a:t>
            </a:r>
          </a:p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Availability Impact</a:t>
            </a:r>
            <a:endParaRPr kumimoji="1" lang="ja-JP" altLang="en-US" dirty="0"/>
          </a:p>
        </p:txBody>
      </p:sp>
      <p:sp>
        <p:nvSpPr>
          <p:cNvPr id="13" name="四角形吹き出し 12"/>
          <p:cNvSpPr/>
          <p:nvPr/>
        </p:nvSpPr>
        <p:spPr>
          <a:xfrm>
            <a:off x="3275855" y="4792719"/>
            <a:ext cx="2448273" cy="1228569"/>
          </a:xfrm>
          <a:prstGeom prst="wedgeRectCallout">
            <a:avLst>
              <a:gd name="adj1" fmla="val -36452"/>
              <a:gd name="adj2" fmla="val -11032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kumimoji="1" lang="en-US" altLang="ja-JP" strike="sngStrike" dirty="0" smtClean="0"/>
              <a:t>Access Vector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ja-JP" dirty="0" smtClean="0"/>
              <a:t>Access Complexity</a:t>
            </a:r>
          </a:p>
          <a:p>
            <a:pPr marL="342900" indent="-342900">
              <a:buFont typeface="+mj-lt"/>
              <a:buAutoNum type="arabicPeriod"/>
            </a:pPr>
            <a:r>
              <a:rPr kumimoji="1" lang="en-US" altLang="ja-JP" strike="sngStrike" dirty="0" smtClean="0"/>
              <a:t>Authentication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ja-JP" dirty="0" smtClean="0"/>
              <a:t>Using Complexity</a:t>
            </a:r>
            <a:endParaRPr kumimoji="1" lang="ja-JP" altLang="en-US" dirty="0"/>
          </a:p>
        </p:txBody>
      </p:sp>
      <p:sp>
        <p:nvSpPr>
          <p:cNvPr id="14" name="四角形吹き出し 13"/>
          <p:cNvSpPr/>
          <p:nvPr/>
        </p:nvSpPr>
        <p:spPr>
          <a:xfrm>
            <a:off x="5776611" y="4792719"/>
            <a:ext cx="2348357" cy="1228569"/>
          </a:xfrm>
          <a:prstGeom prst="wedgeRectCallout">
            <a:avLst>
              <a:gd name="adj1" fmla="val -23584"/>
              <a:gd name="adj2" fmla="val -110101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Productivity</a:t>
            </a:r>
          </a:p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Availability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ja-JP" dirty="0" smtClean="0"/>
              <a:t>Legality</a:t>
            </a:r>
            <a:endParaRPr kumimoji="1" lang="ja-JP" altLang="en-US" dirty="0"/>
          </a:p>
        </p:txBody>
      </p:sp>
      <p:sp>
        <p:nvSpPr>
          <p:cNvPr id="15" name="右矢印 14"/>
          <p:cNvSpPr/>
          <p:nvPr/>
        </p:nvSpPr>
        <p:spPr>
          <a:xfrm>
            <a:off x="2654459" y="2643843"/>
            <a:ext cx="1507383" cy="86982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Impact</a:t>
            </a:r>
            <a:endParaRPr kumimoji="1" lang="ja-JP" altLang="en-US" dirty="0"/>
          </a:p>
        </p:txBody>
      </p:sp>
      <p:sp>
        <p:nvSpPr>
          <p:cNvPr id="16" name="右矢印 15"/>
          <p:cNvSpPr/>
          <p:nvPr/>
        </p:nvSpPr>
        <p:spPr>
          <a:xfrm>
            <a:off x="5574742" y="2643843"/>
            <a:ext cx="1507383" cy="86982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fame, profit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7374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New Metrics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Using Complexity Risk</a:t>
            </a:r>
          </a:p>
          <a:p>
            <a:pPr lvl="1"/>
            <a:r>
              <a:rPr lang="en-US" altLang="ja-JP" dirty="0" smtClean="0"/>
              <a:t>mod chip (Low) / other (High)</a:t>
            </a:r>
            <a:endParaRPr kumimoji="1" lang="en-US" altLang="ja-JP" dirty="0" smtClean="0"/>
          </a:p>
          <a:p>
            <a:r>
              <a:rPr kumimoji="1" lang="en-US" altLang="ja-JP" dirty="0" smtClean="0"/>
              <a:t>Productivity Risk</a:t>
            </a:r>
          </a:p>
          <a:p>
            <a:pPr lvl="1"/>
            <a:r>
              <a:rPr kumimoji="1" lang="en-US" altLang="ja-JP" dirty="0" smtClean="0"/>
              <a:t>Hardware (Low) / Software (High)</a:t>
            </a:r>
          </a:p>
          <a:p>
            <a:r>
              <a:rPr lang="en-US" altLang="ja-JP" dirty="0" smtClean="0"/>
              <a:t>Availability Risk</a:t>
            </a:r>
          </a:p>
          <a:p>
            <a:pPr lvl="1"/>
            <a:r>
              <a:rPr kumimoji="1" lang="en-US" altLang="ja-JP" dirty="0" smtClean="0"/>
              <a:t>physical (Low) / Internet (High)</a:t>
            </a:r>
          </a:p>
          <a:p>
            <a:r>
              <a:rPr lang="en-US" altLang="ja-JP" dirty="0" smtClean="0"/>
              <a:t>Legality Risk</a:t>
            </a:r>
          </a:p>
          <a:p>
            <a:pPr lvl="1"/>
            <a:r>
              <a:rPr kumimoji="1" lang="en-US" altLang="ja-JP" dirty="0" smtClean="0"/>
              <a:t>illegality (Low) / gray (Middle) / legally (High)</a:t>
            </a:r>
          </a:p>
        </p:txBody>
      </p:sp>
    </p:spTree>
    <p:extLst>
      <p:ext uri="{BB962C8B-B14F-4D97-AF65-F5344CB8AC3E}">
        <p14:creationId xmlns:p14="http://schemas.microsoft.com/office/powerpoint/2010/main" val="238414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NVSS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General Model</a:t>
            </a:r>
            <a:endParaRPr kumimoji="1" lang="ja-JP" alt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Picture 3" descr="C:\Users\n1481\AppData\Local\Microsoft\Windows\Temporary Internet Files\Content.IE5\5BET3OUF\MC90033811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566017"/>
            <a:ext cx="1644756" cy="184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n1481\AppData\Local\Microsoft\Windows\Temporary Internet Files\Content.IE5\5BET3OUF\MC90028750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445" y="2599608"/>
            <a:ext cx="1462371" cy="176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テキスト ボックス 8"/>
          <p:cNvSpPr txBox="1"/>
          <p:nvPr/>
        </p:nvSpPr>
        <p:spPr>
          <a:xfrm>
            <a:off x="6588224" y="2058848"/>
            <a:ext cx="2210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Create Exploit</a:t>
            </a:r>
            <a:endParaRPr kumimoji="1" lang="ja-JP" altLang="en-US" sz="28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787938" y="2058848"/>
            <a:ext cx="1808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Use Exploit</a:t>
            </a:r>
            <a:endParaRPr kumimoji="1" lang="ja-JP" altLang="en-US" sz="28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21538" y="2056721"/>
            <a:ext cx="21579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/>
              <a:t>Security Fault</a:t>
            </a:r>
            <a:endParaRPr kumimoji="1" lang="ja-JP" altLang="en-US" sz="2800" dirty="0"/>
          </a:p>
        </p:txBody>
      </p:sp>
      <p:sp>
        <p:nvSpPr>
          <p:cNvPr id="12" name="四角形吹き出し 11"/>
          <p:cNvSpPr/>
          <p:nvPr/>
        </p:nvSpPr>
        <p:spPr>
          <a:xfrm>
            <a:off x="488430" y="4797152"/>
            <a:ext cx="2715417" cy="1224136"/>
          </a:xfrm>
          <a:prstGeom prst="wedgeRectCallout">
            <a:avLst>
              <a:gd name="adj1" fmla="val -15177"/>
              <a:gd name="adj2" fmla="val -77812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Confidentiality Impact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ja-JP" dirty="0" smtClean="0"/>
              <a:t>Integrity Impact</a:t>
            </a:r>
          </a:p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Availability Impact</a:t>
            </a:r>
            <a:endParaRPr kumimoji="1" lang="ja-JP" altLang="en-US" dirty="0"/>
          </a:p>
        </p:txBody>
      </p:sp>
      <p:sp>
        <p:nvSpPr>
          <p:cNvPr id="13" name="四角形吹き出し 12"/>
          <p:cNvSpPr/>
          <p:nvPr/>
        </p:nvSpPr>
        <p:spPr>
          <a:xfrm>
            <a:off x="3275855" y="4792719"/>
            <a:ext cx="2448273" cy="1228569"/>
          </a:xfrm>
          <a:prstGeom prst="wedgeRectCallout">
            <a:avLst>
              <a:gd name="adj1" fmla="val -36452"/>
              <a:gd name="adj2" fmla="val -11032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Access Vector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ja-JP" dirty="0" smtClean="0"/>
              <a:t>Access Complexity</a:t>
            </a:r>
          </a:p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Authentication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ja-JP" dirty="0" smtClean="0"/>
              <a:t>Using Complexity</a:t>
            </a:r>
            <a:endParaRPr kumimoji="1" lang="ja-JP" altLang="en-US" dirty="0"/>
          </a:p>
        </p:txBody>
      </p:sp>
      <p:sp>
        <p:nvSpPr>
          <p:cNvPr id="14" name="四角形吹き出し 13"/>
          <p:cNvSpPr/>
          <p:nvPr/>
        </p:nvSpPr>
        <p:spPr>
          <a:xfrm>
            <a:off x="5776611" y="4792719"/>
            <a:ext cx="2348357" cy="1228569"/>
          </a:xfrm>
          <a:prstGeom prst="wedgeRectCallout">
            <a:avLst>
              <a:gd name="adj1" fmla="val -23584"/>
              <a:gd name="adj2" fmla="val -110101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Productivity</a:t>
            </a:r>
          </a:p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Availability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ja-JP" dirty="0" smtClean="0"/>
              <a:t>Legality</a:t>
            </a:r>
            <a:endParaRPr kumimoji="1" lang="ja-JP" altLang="en-US" dirty="0"/>
          </a:p>
        </p:txBody>
      </p:sp>
      <p:pic>
        <p:nvPicPr>
          <p:cNvPr id="1026" name="Picture 2" descr="C:\Users\n1481\AppData\Local\Microsoft\Windows\Temporary Internet Files\Content.IE5\WMDFOH6F\MC900390964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349" y="2582068"/>
            <a:ext cx="1671638" cy="192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左矢印 6"/>
          <p:cNvSpPr/>
          <p:nvPr/>
        </p:nvSpPr>
        <p:spPr>
          <a:xfrm>
            <a:off x="5536020" y="3344116"/>
            <a:ext cx="1507383" cy="876972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publish</a:t>
            </a:r>
            <a:endParaRPr kumimoji="1" lang="ja-JP" altLang="en-US" dirty="0"/>
          </a:p>
        </p:txBody>
      </p:sp>
      <p:sp>
        <p:nvSpPr>
          <p:cNvPr id="8" name="左矢印 7"/>
          <p:cNvSpPr/>
          <p:nvPr/>
        </p:nvSpPr>
        <p:spPr>
          <a:xfrm>
            <a:off x="2627775" y="3344116"/>
            <a:ext cx="1507383" cy="876972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r>
              <a:rPr kumimoji="1" lang="en-US" altLang="ja-JP" sz="1600" dirty="0" smtClean="0"/>
              <a:t>Access</a:t>
            </a:r>
            <a:endParaRPr kumimoji="1" lang="ja-JP" altLang="en-US" sz="1600" dirty="0"/>
          </a:p>
        </p:txBody>
      </p:sp>
      <p:sp>
        <p:nvSpPr>
          <p:cNvPr id="15" name="右矢印 14"/>
          <p:cNvSpPr/>
          <p:nvPr/>
        </p:nvSpPr>
        <p:spPr>
          <a:xfrm>
            <a:off x="2654459" y="2643843"/>
            <a:ext cx="1507383" cy="86982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Impact</a:t>
            </a:r>
            <a:endParaRPr kumimoji="1" lang="ja-JP" altLang="en-US" dirty="0"/>
          </a:p>
        </p:txBody>
      </p:sp>
      <p:sp>
        <p:nvSpPr>
          <p:cNvPr id="16" name="右矢印 15"/>
          <p:cNvSpPr/>
          <p:nvPr/>
        </p:nvSpPr>
        <p:spPr>
          <a:xfrm>
            <a:off x="5574742" y="2643843"/>
            <a:ext cx="1507383" cy="86982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fame, profit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2196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CVSS </a:t>
            </a:r>
            <a:r>
              <a:rPr lang="ja-JP" altLang="en-US" dirty="0"/>
              <a:t>→</a:t>
            </a:r>
            <a:r>
              <a:rPr kumimoji="1" lang="en-US" altLang="ja-JP" dirty="0" smtClean="0"/>
              <a:t> NVSS</a:t>
            </a:r>
            <a:endParaRPr kumimoji="1" lang="ja-JP" altLang="en-US" dirty="0"/>
          </a:p>
        </p:txBody>
      </p:sp>
      <p:sp>
        <p:nvSpPr>
          <p:cNvPr id="11" name="角丸四角形 10"/>
          <p:cNvSpPr/>
          <p:nvPr/>
        </p:nvSpPr>
        <p:spPr>
          <a:xfrm>
            <a:off x="611560" y="1317936"/>
            <a:ext cx="7920880" cy="4919376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tIns="0" bIns="0" rtlCol="0" anchor="t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角丸四角形 6"/>
          <p:cNvSpPr/>
          <p:nvPr/>
        </p:nvSpPr>
        <p:spPr>
          <a:xfrm>
            <a:off x="755576" y="1700808"/>
            <a:ext cx="7632848" cy="2376264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tIns="0" bIns="0" rtlCol="0" anchor="t"/>
          <a:lstStyle/>
          <a:p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880140" y="4165551"/>
            <a:ext cx="7353250" cy="18722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User == Attacker</a:t>
            </a:r>
            <a:endParaRPr kumimoji="1" lang="ja-JP" altLang="en-US" sz="3200" dirty="0"/>
          </a:p>
        </p:txBody>
      </p:sp>
      <p:sp>
        <p:nvSpPr>
          <p:cNvPr id="9" name="角丸四角形 8"/>
          <p:cNvSpPr/>
          <p:nvPr/>
        </p:nvSpPr>
        <p:spPr>
          <a:xfrm>
            <a:off x="889992" y="2082790"/>
            <a:ext cx="7353250" cy="18722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User vs Attacker</a:t>
            </a:r>
            <a:endParaRPr kumimoji="1" lang="ja-JP" altLang="en-US" sz="3200" dirty="0"/>
          </a:p>
        </p:txBody>
      </p:sp>
      <p:pic>
        <p:nvPicPr>
          <p:cNvPr id="4" name="Picture 2" descr="C:\Users\n1481\AppData\Local\Microsoft\Windows\Temporary Internet Files\Content.IE5\5BET3OUF\MC90028750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220737"/>
            <a:ext cx="1417207" cy="1712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n1481\AppData\Local\Microsoft\Windows\Temporary Internet Files\Content.IE5\WMDFOH6F\MC90035527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2166170"/>
            <a:ext cx="1728193" cy="169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n1481\AppData\Local\Microsoft\Windows\Temporary Internet Files\Content.IE5\5BET3OUF\MC90033811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990" y="4246659"/>
            <a:ext cx="1520933" cy="1709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2112837" y="1691516"/>
            <a:ext cx="658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/>
              <a:t>CVSS</a:t>
            </a:r>
            <a:endParaRPr kumimoji="1" lang="ja-JP" altLang="en-US" b="1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112837" y="1326639"/>
            <a:ext cx="689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N</a:t>
            </a:r>
            <a:r>
              <a:rPr kumimoji="1" lang="en-US" altLang="ja-JP" b="1" dirty="0" smtClean="0"/>
              <a:t>VSS</a:t>
            </a:r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62468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  <p:bldP spid="10" grpId="0" animBg="1"/>
      <p:bldP spid="8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4000" dirty="0" smtClean="0"/>
              <a:t>use case 1 </a:t>
            </a:r>
            <a:br>
              <a:rPr lang="en-US" altLang="ja-JP" sz="4000" dirty="0" smtClean="0"/>
            </a:br>
            <a:r>
              <a:rPr lang="en-US" altLang="ja-JP" sz="4000" dirty="0" smtClean="0"/>
              <a:t>ARM9 injection from website</a:t>
            </a:r>
            <a:endParaRPr kumimoji="1" lang="ja-JP" altLang="en-US" sz="4000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7657606"/>
              </p:ext>
            </p:extLst>
          </p:nvPr>
        </p:nvGraphicFramePr>
        <p:xfrm>
          <a:off x="457200" y="1600200"/>
          <a:ext cx="6172200" cy="434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N/A case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Productivity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Attacker == Hacker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Availability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Attacker == Hacker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Legality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Attacker == Hacker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Access Vector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Remote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Access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Under 4.5 firmware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Authentication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Needless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Using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Internet </a:t>
                      </a:r>
                      <a:r>
                        <a:rPr kumimoji="1" lang="en-US" altLang="ja-JP" dirty="0" err="1" smtClean="0"/>
                        <a:t>brouser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Confidentiality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All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Integrity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All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Availability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All</a:t>
                      </a:r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円/楕円 3"/>
          <p:cNvSpPr/>
          <p:nvPr/>
        </p:nvSpPr>
        <p:spPr>
          <a:xfrm>
            <a:off x="7020272" y="1628800"/>
            <a:ext cx="1440160" cy="14401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000" dirty="0" smtClean="0"/>
              <a:t>Base Metrics</a:t>
            </a:r>
          </a:p>
          <a:p>
            <a:pPr algn="ctr"/>
            <a:r>
              <a:rPr lang="en-US" altLang="ja-JP" sz="4000" dirty="0"/>
              <a:t>9</a:t>
            </a:r>
            <a:r>
              <a:rPr kumimoji="1" lang="en-US" altLang="ja-JP" sz="4000" dirty="0" smtClean="0"/>
              <a:t>.3</a:t>
            </a:r>
            <a:endParaRPr kumimoji="1" lang="ja-JP" altLang="en-US" sz="4000" dirty="0"/>
          </a:p>
        </p:txBody>
      </p:sp>
      <p:sp>
        <p:nvSpPr>
          <p:cNvPr id="6" name="円/楕円 5"/>
          <p:cNvSpPr/>
          <p:nvPr/>
        </p:nvSpPr>
        <p:spPr>
          <a:xfrm>
            <a:off x="7020272" y="3140968"/>
            <a:ext cx="1440160" cy="14401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000" dirty="0" smtClean="0"/>
              <a:t>Temp</a:t>
            </a:r>
          </a:p>
          <a:p>
            <a:pPr algn="ctr"/>
            <a:r>
              <a:rPr lang="en-US" altLang="ja-JP" sz="2000" dirty="0" smtClean="0"/>
              <a:t>Metrics</a:t>
            </a:r>
          </a:p>
          <a:p>
            <a:pPr algn="ctr"/>
            <a:r>
              <a:rPr kumimoji="1" lang="en-US" altLang="ja-JP" sz="4000" dirty="0" smtClean="0"/>
              <a:t>8.4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2724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use case 2 </a:t>
            </a:r>
            <a:br>
              <a:rPr lang="en-US" altLang="ja-JP" dirty="0" smtClean="0"/>
            </a:br>
            <a:r>
              <a:rPr lang="en-US" altLang="ja-JP" dirty="0" smtClean="0"/>
              <a:t>parental tool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0049906"/>
              </p:ext>
            </p:extLst>
          </p:nvPr>
        </p:nvGraphicFramePr>
        <p:xfrm>
          <a:off x="457200" y="1600200"/>
          <a:ext cx="6172200" cy="434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N/A case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Productivity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Software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Availability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Download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Legality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Legality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Access Vector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Local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Access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Under 5.5 firmware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Authentication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Needless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Using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PC software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Confidentiality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Nothing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Integrity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Nothing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Availability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Loss of control</a:t>
                      </a:r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円/楕円 3"/>
          <p:cNvSpPr/>
          <p:nvPr/>
        </p:nvSpPr>
        <p:spPr>
          <a:xfrm>
            <a:off x="7020272" y="1628800"/>
            <a:ext cx="1440160" cy="14401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000" dirty="0" smtClean="0"/>
              <a:t>Base Metrics</a:t>
            </a:r>
          </a:p>
          <a:p>
            <a:pPr algn="ctr"/>
            <a:r>
              <a:rPr kumimoji="1" lang="en-US" altLang="ja-JP" sz="4000" dirty="0" smtClean="0"/>
              <a:t>4.3</a:t>
            </a:r>
            <a:endParaRPr kumimoji="1" lang="ja-JP" altLang="en-US" sz="4000" dirty="0"/>
          </a:p>
        </p:txBody>
      </p:sp>
      <p:sp>
        <p:nvSpPr>
          <p:cNvPr id="6" name="円/楕円 5"/>
          <p:cNvSpPr/>
          <p:nvPr/>
        </p:nvSpPr>
        <p:spPr>
          <a:xfrm>
            <a:off x="7020272" y="3140968"/>
            <a:ext cx="1440160" cy="14401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000" dirty="0" smtClean="0"/>
              <a:t>Temp</a:t>
            </a:r>
          </a:p>
          <a:p>
            <a:pPr algn="ctr"/>
            <a:r>
              <a:rPr lang="en-US" altLang="ja-JP" sz="2000" dirty="0" smtClean="0"/>
              <a:t>Metrics</a:t>
            </a:r>
          </a:p>
          <a:p>
            <a:pPr algn="ctr"/>
            <a:r>
              <a:rPr kumimoji="1" lang="en-US" altLang="ja-JP" sz="4000" dirty="0" smtClean="0"/>
              <a:t>3.9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07381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use case 3 </a:t>
            </a:r>
            <a:br>
              <a:rPr lang="en-US" altLang="ja-JP" dirty="0" smtClean="0"/>
            </a:br>
            <a:r>
              <a:rPr lang="en-US" altLang="ja-JP" dirty="0" smtClean="0"/>
              <a:t>Gateway3DS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4337760"/>
              </p:ext>
            </p:extLst>
          </p:nvPr>
        </p:nvGraphicFramePr>
        <p:xfrm>
          <a:off x="457200" y="1600200"/>
          <a:ext cx="6172200" cy="434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N/A case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Productivity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Existing</a:t>
                      </a:r>
                      <a:r>
                        <a:rPr kumimoji="1" lang="en-US" altLang="ja-JP" baseline="0" dirty="0" smtClean="0"/>
                        <a:t> hardware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Availability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Physical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Legality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Attacker == Hacker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gray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Access Vector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N/A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Access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Under 4.5 firmware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Authentication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User == Attacker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N/A</a:t>
                      </a:r>
                      <a:endParaRPr kumimoji="1" lang="ja-JP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Using Complexity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Cartridge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Confidentiality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All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Integrity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All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Availability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All</a:t>
                      </a:r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円/楕円 2"/>
          <p:cNvSpPr/>
          <p:nvPr/>
        </p:nvSpPr>
        <p:spPr>
          <a:xfrm>
            <a:off x="7020272" y="1628800"/>
            <a:ext cx="1440160" cy="14401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000" dirty="0" smtClean="0"/>
              <a:t>Base Metrics</a:t>
            </a:r>
          </a:p>
          <a:p>
            <a:pPr algn="ctr"/>
            <a:r>
              <a:rPr kumimoji="1" lang="en-US" altLang="ja-JP" sz="4000" dirty="0" smtClean="0"/>
              <a:t>6.9</a:t>
            </a:r>
            <a:endParaRPr kumimoji="1" lang="ja-JP" altLang="en-US" sz="4000" dirty="0"/>
          </a:p>
        </p:txBody>
      </p:sp>
      <p:sp>
        <p:nvSpPr>
          <p:cNvPr id="10" name="円/楕円 9"/>
          <p:cNvSpPr/>
          <p:nvPr/>
        </p:nvSpPr>
        <p:spPr>
          <a:xfrm>
            <a:off x="7020272" y="3140968"/>
            <a:ext cx="1440160" cy="14401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000" dirty="0" smtClean="0"/>
              <a:t>Temp</a:t>
            </a:r>
          </a:p>
          <a:p>
            <a:pPr algn="ctr"/>
            <a:r>
              <a:rPr lang="en-US" altLang="ja-JP" sz="2000" dirty="0" smtClean="0"/>
              <a:t>Metrics</a:t>
            </a:r>
          </a:p>
          <a:p>
            <a:pPr algn="ctr"/>
            <a:r>
              <a:rPr kumimoji="1" lang="en-US" altLang="ja-JP" sz="4000" dirty="0" smtClean="0"/>
              <a:t>6.2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15998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727</TotalTime>
  <Words>512</Words>
  <Application>Microsoft Office PowerPoint</Application>
  <PresentationFormat>画面に合わせる (4:3)</PresentationFormat>
  <Paragraphs>275</Paragraphs>
  <Slides>12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3" baseType="lpstr">
      <vt:lpstr>Office テーマ</vt:lpstr>
      <vt:lpstr>NVSS</vt:lpstr>
      <vt:lpstr>CVSS</vt:lpstr>
      <vt:lpstr>Lacking case in CVSS</vt:lpstr>
      <vt:lpstr>New Metrics</vt:lpstr>
      <vt:lpstr>NVSS</vt:lpstr>
      <vt:lpstr>CVSS → NVSS</vt:lpstr>
      <vt:lpstr>use case 1  ARM9 injection from website</vt:lpstr>
      <vt:lpstr>use case 2  parental tool</vt:lpstr>
      <vt:lpstr>use case 3  Gateway3DS</vt:lpstr>
      <vt:lpstr>use case 4 MSET vuln</vt:lpstr>
      <vt:lpstr>use case 5 sandbox vuln</vt:lpstr>
      <vt:lpstr>use case 6 process9 vuln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白井 達広</dc:creator>
  <cp:lastModifiedBy>白井 達広</cp:lastModifiedBy>
  <cp:revision>47</cp:revision>
  <dcterms:created xsi:type="dcterms:W3CDTF">2014-04-04T07:00:31Z</dcterms:created>
  <dcterms:modified xsi:type="dcterms:W3CDTF">2014-04-10T05:59:40Z</dcterms:modified>
</cp:coreProperties>
</file>